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7" r:id="rId3"/>
    <p:sldId id="389" r:id="rId4"/>
    <p:sldId id="262" r:id="rId5"/>
    <p:sldId id="261" r:id="rId6"/>
    <p:sldId id="263" r:id="rId7"/>
    <p:sldId id="268" r:id="rId8"/>
    <p:sldId id="289" r:id="rId9"/>
    <p:sldId id="364" r:id="rId10"/>
    <p:sldId id="279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9" r:id="rId20"/>
    <p:sldId id="388" r:id="rId21"/>
    <p:sldId id="320" r:id="rId22"/>
    <p:sldId id="321" r:id="rId23"/>
    <p:sldId id="322" r:id="rId24"/>
    <p:sldId id="331" r:id="rId25"/>
    <p:sldId id="330" r:id="rId26"/>
    <p:sldId id="329" r:id="rId27"/>
    <p:sldId id="332" r:id="rId28"/>
    <p:sldId id="390" r:id="rId29"/>
  </p:sldIdLst>
  <p:sldSz cx="990282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AFA9"/>
    <a:srgbClr val="C5C8B9"/>
    <a:srgbClr val="6E6652"/>
    <a:srgbClr val="DDCCA4"/>
    <a:srgbClr val="223154"/>
    <a:srgbClr val="B8A78D"/>
    <a:srgbClr val="76644A"/>
    <a:srgbClr val="3B526D"/>
    <a:srgbClr val="304678"/>
    <a:srgbClr val="DEB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1146" y="60"/>
      </p:cViewPr>
      <p:guideLst>
        <p:guide orient="horz" pos="2117"/>
        <p:guide pos="31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1625208580025"/>
          <c:y val="0.0661788034239685"/>
          <c:w val="0.798374791419975"/>
          <c:h val="0.6180861222582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比例</c:v>
                </c:pt>
              </c:strCache>
            </c:strRef>
          </c:tx>
          <c:spPr>
            <a:solidFill>
              <a:srgbClr val="DDCCA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朋友推荐</c:v>
                </c:pt>
                <c:pt idx="1">
                  <c:v>达人推荐</c:v>
                </c:pt>
                <c:pt idx="2">
                  <c:v>产品促销</c:v>
                </c:pt>
                <c:pt idx="3">
                  <c:v>产品设计</c:v>
                </c:pt>
                <c:pt idx="4">
                  <c:v>便捷度</c:v>
                </c:pt>
                <c:pt idx="5">
                  <c:v>品牌知名度</c:v>
                </c:pt>
                <c:pt idx="6">
                  <c:v>消费者口碑</c:v>
                </c:pt>
              </c:strCache>
            </c:strRef>
          </c:cat>
          <c:val>
            <c:numRef>
              <c:f>Sheet1!$B$2:$B$8</c:f>
              <c:numCache>
                <c:formatCode>0.00%</c:formatCode>
                <c:ptCount val="7"/>
                <c:pt idx="0">
                  <c:v>0.8077</c:v>
                </c:pt>
                <c:pt idx="1">
                  <c:v>0.3269</c:v>
                </c:pt>
                <c:pt idx="2">
                  <c:v>0.2885</c:v>
                </c:pt>
                <c:pt idx="3" c:formatCode="0%">
                  <c:v>0.25</c:v>
                </c:pt>
                <c:pt idx="4">
                  <c:v>0.2308</c:v>
                </c:pt>
                <c:pt idx="5">
                  <c:v>0.3462</c:v>
                </c:pt>
                <c:pt idx="6">
                  <c:v>0.3077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2647507"/>
        <c:axId val="397887486"/>
      </c:barChart>
      <c:catAx>
        <c:axId val="26264750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</a:p>
        </c:txPr>
        <c:crossAx val="397887486"/>
        <c:crosses val="autoZero"/>
        <c:auto val="1"/>
        <c:lblAlgn val="ctr"/>
        <c:lblOffset val="100"/>
        <c:noMultiLvlLbl val="0"/>
      </c:catAx>
      <c:valAx>
        <c:axId val="39788748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</a:p>
        </c:txPr>
        <c:crossAx val="2626475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70331364829396"/>
          <c:y val="0.0343358204682938"/>
          <c:w val="0.703024114173228"/>
          <c:h val="0.8253464566929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DDCCA4"/>
            </a:solidFill>
          </c:spPr>
          <c:invertIfNegative val="0"/>
          <c:dLbls>
            <c:delete val="1"/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26</c:v>
                </c:pt>
                <c:pt idx="1">
                  <c:v>35</c:v>
                </c:pt>
                <c:pt idx="2">
                  <c:v>45</c:v>
                </c:pt>
                <c:pt idx="3">
                  <c:v>58</c:v>
                </c:pt>
                <c:pt idx="4">
                  <c:v>75</c:v>
                </c:pt>
                <c:pt idx="5">
                  <c:v>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4914432"/>
        <c:axId val="75195520"/>
      </c:barChart>
      <c:catAx>
        <c:axId val="74914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cap="none" spc="0" normalizeH="0" baseline="0">
                <a:solidFill>
                  <a:schemeClr val="bg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75195520"/>
        <c:crosses val="autoZero"/>
        <c:auto val="1"/>
        <c:lblAlgn val="ctr"/>
        <c:lblOffset val="100"/>
        <c:noMultiLvlLbl val="0"/>
      </c:catAx>
      <c:valAx>
        <c:axId val="751955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cap="none" spc="0" normalizeH="0" baseline="0">
                <a:solidFill>
                  <a:schemeClr val="bg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749144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2112068092366"/>
          <c:y val="0.00902801008864958"/>
          <c:w val="0.76485208699176"/>
          <c:h val="0.8942047485320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比例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Sheet1!$A$2:$A$7</c:f>
              <c:strCache>
                <c:ptCount val="6"/>
                <c:pt idx="0">
                  <c:v>涂晚霜</c:v>
                </c:pt>
                <c:pt idx="1">
                  <c:v>敷面膜</c:v>
                </c:pt>
                <c:pt idx="2">
                  <c:v>单纯补觉</c:v>
                </c:pt>
                <c:pt idx="3">
                  <c:v>涂爽肤水</c:v>
                </c:pt>
                <c:pt idx="4">
                  <c:v>眼霜</c:v>
                </c:pt>
                <c:pt idx="5">
                  <c:v>其他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0.0192</c:v>
                </c:pt>
                <c:pt idx="1">
                  <c:v>0.3846</c:v>
                </c:pt>
                <c:pt idx="2">
                  <c:v>0.3462</c:v>
                </c:pt>
                <c:pt idx="3">
                  <c:v>0.0962</c:v>
                </c:pt>
                <c:pt idx="4" c:formatCode="0%">
                  <c:v>0</c:v>
                </c:pt>
                <c:pt idx="5">
                  <c:v>0.1538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1527898"/>
        <c:axId val="187959215"/>
      </c:barChart>
      <c:catAx>
        <c:axId val="6152789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</a:p>
        </c:txPr>
        <c:crossAx val="187959215"/>
        <c:crosses val="autoZero"/>
        <c:auto val="1"/>
        <c:lblAlgn val="ctr"/>
        <c:lblOffset val="100"/>
        <c:noMultiLvlLbl val="0"/>
      </c:catAx>
      <c:valAx>
        <c:axId val="1879592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</a:p>
        </c:txPr>
        <c:crossAx val="6152789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比例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朋友推荐</c:v>
                </c:pt>
                <c:pt idx="1">
                  <c:v>达人推荐</c:v>
                </c:pt>
                <c:pt idx="2">
                  <c:v>产品促销</c:v>
                </c:pt>
                <c:pt idx="3">
                  <c:v>网络广告宣传</c:v>
                </c:pt>
                <c:pt idx="4">
                  <c:v>电视广告</c:v>
                </c:pt>
                <c:pt idx="5">
                  <c:v>产品设计</c:v>
                </c:pt>
                <c:pt idx="6">
                  <c:v>自己心情决定</c:v>
                </c:pt>
              </c:strCache>
            </c:strRef>
          </c:cat>
          <c:val>
            <c:numRef>
              <c:f>Sheet1!$B$2:$B$8</c:f>
              <c:numCache>
                <c:formatCode>0.00%</c:formatCode>
                <c:ptCount val="7"/>
                <c:pt idx="0">
                  <c:v>0.8077</c:v>
                </c:pt>
                <c:pt idx="1">
                  <c:v>0.3269</c:v>
                </c:pt>
                <c:pt idx="2">
                  <c:v>0.2885</c:v>
                </c:pt>
                <c:pt idx="3" c:formatCode="0%">
                  <c:v>0.25</c:v>
                </c:pt>
                <c:pt idx="4">
                  <c:v>0.2308</c:v>
                </c:pt>
                <c:pt idx="5">
                  <c:v>0.3462</c:v>
                </c:pt>
                <c:pt idx="6">
                  <c:v>0.3077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2647507"/>
        <c:axId val="397887486"/>
      </c:barChart>
      <c:catAx>
        <c:axId val="26264750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</a:p>
        </c:txPr>
        <c:crossAx val="397887486"/>
        <c:crosses val="autoZero"/>
        <c:auto val="1"/>
        <c:lblAlgn val="ctr"/>
        <c:lblOffset val="100"/>
        <c:noMultiLvlLbl val="0"/>
      </c:catAx>
      <c:valAx>
        <c:axId val="39788748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</a:p>
        </c:txPr>
        <c:crossAx val="2626475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95F3A-9265-4887-B786-B45CD9807E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B341E-5059-4983-B965-7238D6EDD8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844F970D-C619-42FD-B107-1A288BF29E5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00690" y="1143000"/>
            <a:ext cx="445662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FFBCA1A1-09A8-41D7-B154-484254CB0CA7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2713845" cy="2603949"/>
          </a:xfrm>
          <a:prstGeom prst="rect">
            <a:avLst/>
          </a:prstGeom>
          <a:blipFill dpi="0" rotWithShape="1">
            <a:blip r:embed="rId2" cstate="print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71064" y="723900"/>
            <a:ext cx="8961474" cy="5410200"/>
          </a:xfrm>
          <a:prstGeom prst="rect">
            <a:avLst/>
          </a:prstGeom>
          <a:noFill/>
          <a:ln w="53975" cmpd="thickThin">
            <a:solidFill>
              <a:schemeClr val="accent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20471" y="-1"/>
            <a:ext cx="12697516" cy="685800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2398528" y="-1"/>
            <a:ext cx="2858141" cy="2209385"/>
          </a:xfrm>
          <a:prstGeom prst="rect">
            <a:avLst/>
          </a:prstGeom>
          <a:blipFill dpi="0" rotWithShape="1">
            <a:blip r:embed="rId2" cstate="print">
              <a:alphaModFix amt="4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1" b="219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5363524" y="5248252"/>
            <a:ext cx="3436711" cy="1609748"/>
          </a:xfrm>
          <a:prstGeom prst="rect">
            <a:avLst/>
          </a:prstGeom>
          <a:blipFill dpi="0" rotWithShape="1">
            <a:blip r:embed="rId3" cstate="print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28629" y="558024"/>
            <a:ext cx="8846343" cy="5741953"/>
          </a:xfrm>
          <a:prstGeom prst="rect">
            <a:avLst/>
          </a:prstGeom>
          <a:noFill/>
          <a:ln w="53975" cmpd="thickThin">
            <a:solidFill>
              <a:schemeClr val="accent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2375" y="-1"/>
            <a:ext cx="4293302" cy="35177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21931" y="2021497"/>
            <a:ext cx="5081669" cy="483650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15474" y="2723101"/>
            <a:ext cx="3682903" cy="4134899"/>
          </a:xfrm>
          <a:prstGeom prst="rect">
            <a:avLst/>
          </a:prstGeom>
          <a:blipFill dpi="0" rotWithShape="1">
            <a:blip r:embed="rId2" cstate="print">
              <a:alphaModFix amt="4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" r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608500" y="563597"/>
            <a:ext cx="2153675" cy="3190875"/>
          </a:xfrm>
          <a:prstGeom prst="rect">
            <a:avLst/>
          </a:prstGeom>
          <a:noFill/>
          <a:ln w="53975" cmpd="thickThin">
            <a:solidFill>
              <a:schemeClr val="accent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15961" y="2362797"/>
            <a:ext cx="3635507" cy="451485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2570278" cy="1541592"/>
          </a:xfrm>
          <a:prstGeom prst="rect">
            <a:avLst/>
          </a:prstGeom>
          <a:blipFill dpi="0" rotWithShape="1">
            <a:blip r:embed="rId2" cstate="print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86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202575" y="5458796"/>
            <a:ext cx="3436711" cy="1399204"/>
          </a:xfrm>
          <a:prstGeom prst="rect">
            <a:avLst/>
          </a:prstGeom>
          <a:blipFill dpi="0" rotWithShape="1">
            <a:blip r:embed="rId3" cstate="print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28629" y="558024"/>
            <a:ext cx="8846343" cy="5741953"/>
          </a:xfrm>
          <a:prstGeom prst="rect">
            <a:avLst/>
          </a:prstGeom>
          <a:noFill/>
          <a:ln w="53975" cmpd="thickThin">
            <a:solidFill>
              <a:schemeClr val="accent1"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36" y="1"/>
            <a:ext cx="1164081" cy="2057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21424" y="4210050"/>
            <a:ext cx="2782177" cy="26479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80873" y="365125"/>
            <a:ext cx="85418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0873" y="1825625"/>
            <a:ext cx="85418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80873" y="6356350"/>
            <a:ext cx="2228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80568" y="6356350"/>
            <a:ext cx="33424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94418" y="6356350"/>
            <a:ext cx="2228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6A0CD6E3-761A-420C-85B9-A420F0E9EFF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92680" y="3023917"/>
            <a:ext cx="5562600" cy="82296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熬夜，珍不怕</a:t>
            </a:r>
            <a:endParaRPr lang="zh-CN" altLang="en-US" sz="4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99205" y="4102735"/>
            <a:ext cx="2540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ctr">
              <a:buNone/>
            </a:pPr>
            <a:r>
              <a:rPr lang="zh-CN" altLang="en-US" sz="160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第一组</a:t>
            </a:r>
            <a:endParaRPr lang="zh-CN" altLang="en-US" sz="1600">
              <a:ln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+mn-ea"/>
            </a:endParaRPr>
          </a:p>
          <a:p>
            <a:pPr marL="0" indent="0" algn="ctr">
              <a:buNone/>
            </a:pPr>
            <a:r>
              <a:rPr lang="en-US" altLang="zh-CN" sz="160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141410140</a:t>
            </a:r>
            <a:r>
              <a:rPr lang="zh-CN" altLang="en-US" sz="160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廖张瑜</a:t>
            </a:r>
            <a:endParaRPr lang="zh-CN" altLang="en-US" sz="1600">
              <a:ln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+mn-ea"/>
            </a:endParaRPr>
          </a:p>
          <a:p>
            <a:pPr marL="0" indent="0" algn="ctr">
              <a:buNone/>
            </a:pPr>
            <a:r>
              <a:rPr lang="en-US" altLang="zh-CN" sz="160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141410121</a:t>
            </a:r>
            <a:r>
              <a:rPr lang="zh-CN" altLang="en-US" sz="160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王培琳</a:t>
            </a:r>
            <a:endParaRPr lang="zh-CN" altLang="en-US" sz="1600" b="0" u="none">
              <a:ln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+mn-ea"/>
            </a:endParaRPr>
          </a:p>
          <a:p>
            <a:pPr marL="0" indent="0" algn="ctr">
              <a:buNone/>
            </a:pPr>
            <a:r>
              <a:rPr lang="en-US" altLang="zh-CN" sz="160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141410124</a:t>
            </a:r>
            <a:r>
              <a:rPr lang="zh-CN" altLang="en-US" sz="160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宋荣真</a:t>
            </a:r>
            <a:endParaRPr lang="zh-CN" altLang="en-US" sz="1600">
              <a:ln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+mn-ea"/>
            </a:endParaRPr>
          </a:p>
          <a:p>
            <a:pPr marL="0" indent="0" algn="ctr">
              <a:buNone/>
            </a:pPr>
            <a:r>
              <a:rPr lang="en-US" altLang="zh-CN" sz="160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141410205</a:t>
            </a:r>
            <a:r>
              <a:rPr lang="zh-CN" altLang="en-US" sz="160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刘嘉楠</a:t>
            </a:r>
            <a:r>
              <a:rPr lang="en-US" altLang="zh-CN" sz="160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 </a:t>
            </a:r>
            <a:endParaRPr lang="zh-CN" altLang="en-US" sz="1600" b="0" u="none">
              <a:ln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+mn-ea"/>
            </a:endParaRPr>
          </a:p>
          <a:p>
            <a:pPr marL="0" indent="0" algn="ctr">
              <a:buNone/>
            </a:pPr>
            <a:endParaRPr lang="zh-CN" altLang="en-US" sz="1600" dirty="0">
              <a:ln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11584" y="357645"/>
            <a:ext cx="170688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营销目标</a:t>
            </a:r>
            <a:endParaRPr lang="zh-CN" altLang="en-US" sz="2400" b="1" spc="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淘宝店chenying0907 32"/>
          <p:cNvGrpSpPr/>
          <p:nvPr/>
        </p:nvGrpSpPr>
        <p:grpSpPr>
          <a:xfrm>
            <a:off x="-39920" y="1752470"/>
            <a:ext cx="9506811" cy="4391987"/>
            <a:chOff x="1104277" y="1752362"/>
            <a:chExt cx="9507421" cy="439226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057" t="-2080" r="-1"/>
            <a:stretch>
              <a:fillRect/>
            </a:stretch>
          </p:blipFill>
          <p:spPr>
            <a:xfrm rot="15959365">
              <a:off x="666658" y="2189980"/>
              <a:ext cx="4392269" cy="3517032"/>
            </a:xfrm>
            <a:prstGeom prst="rect">
              <a:avLst/>
            </a:prstGeom>
          </p:spPr>
        </p:pic>
        <p:grpSp>
          <p:nvGrpSpPr>
            <p:cNvPr id="12" name="淘宝店chenying0907 11"/>
            <p:cNvGrpSpPr/>
            <p:nvPr/>
          </p:nvGrpSpPr>
          <p:grpSpPr>
            <a:xfrm>
              <a:off x="3045673" y="2035244"/>
              <a:ext cx="7566025" cy="2768600"/>
              <a:chOff x="-767106" y="-2320365"/>
              <a:chExt cx="8817771" cy="3226646"/>
            </a:xfrm>
          </p:grpSpPr>
          <p:sp>
            <p:nvSpPr>
              <p:cNvPr id="18" name="任意多边形 17"/>
              <p:cNvSpPr/>
              <p:nvPr/>
            </p:nvSpPr>
            <p:spPr>
              <a:xfrm>
                <a:off x="-767106" y="-2320365"/>
                <a:ext cx="8817771" cy="3226646"/>
              </a:xfrm>
              <a:custGeom>
                <a:avLst/>
                <a:gdLst>
                  <a:gd name="connsiteX0" fmla="*/ 409575 w 8817618"/>
                  <a:gd name="connsiteY0" fmla="*/ 0 h 2876550"/>
                  <a:gd name="connsiteX1" fmla="*/ 8408043 w 8817618"/>
                  <a:gd name="connsiteY1" fmla="*/ 0 h 2876550"/>
                  <a:gd name="connsiteX2" fmla="*/ 8440229 w 8817618"/>
                  <a:gd name="connsiteY2" fmla="*/ 159425 h 2876550"/>
                  <a:gd name="connsiteX3" fmla="*/ 8817618 w 8817618"/>
                  <a:gd name="connsiteY3" fmla="*/ 409575 h 2876550"/>
                  <a:gd name="connsiteX4" fmla="*/ 8817618 w 8817618"/>
                  <a:gd name="connsiteY4" fmla="*/ 2427763 h 2876550"/>
                  <a:gd name="connsiteX5" fmla="*/ 8408043 w 8817618"/>
                  <a:gd name="connsiteY5" fmla="*/ 2837338 h 2876550"/>
                  <a:gd name="connsiteX6" fmla="*/ 8415959 w 8817618"/>
                  <a:gd name="connsiteY6" fmla="*/ 2876550 h 2876550"/>
                  <a:gd name="connsiteX7" fmla="*/ 401658 w 8817618"/>
                  <a:gd name="connsiteY7" fmla="*/ 2876550 h 2876550"/>
                  <a:gd name="connsiteX8" fmla="*/ 409574 w 8817618"/>
                  <a:gd name="connsiteY8" fmla="*/ 2837338 h 2876550"/>
                  <a:gd name="connsiteX9" fmla="*/ 82543 w 8817618"/>
                  <a:gd name="connsiteY9" fmla="*/ 2436084 h 2876550"/>
                  <a:gd name="connsiteX10" fmla="*/ 0 w 8817618"/>
                  <a:gd name="connsiteY10" fmla="*/ 2427763 h 2876550"/>
                  <a:gd name="connsiteX11" fmla="*/ 0 w 8817618"/>
                  <a:gd name="connsiteY11" fmla="*/ 409575 h 2876550"/>
                  <a:gd name="connsiteX12" fmla="*/ 409575 w 8817618"/>
                  <a:gd name="connsiteY12" fmla="*/ 0 h 287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solidFill>
                <a:srgbClr val="DDCCA4"/>
              </a:solidFill>
              <a:ln>
                <a:noFill/>
              </a:ln>
              <a:effectLst>
                <a:outerShdw blurRad="254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zh-CN" altLang="en-US" sz="2000" b="1" dirty="0" smtClean="0">
                  <a:solidFill>
                    <a:srgbClr val="2231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-606514" y="-2105749"/>
                <a:ext cx="8496586" cy="2878819"/>
              </a:xfrm>
              <a:custGeom>
                <a:avLst/>
                <a:gdLst>
                  <a:gd name="connsiteX0" fmla="*/ 409575 w 8817618"/>
                  <a:gd name="connsiteY0" fmla="*/ 0 h 2876550"/>
                  <a:gd name="connsiteX1" fmla="*/ 8408043 w 8817618"/>
                  <a:gd name="connsiteY1" fmla="*/ 0 h 2876550"/>
                  <a:gd name="connsiteX2" fmla="*/ 8440229 w 8817618"/>
                  <a:gd name="connsiteY2" fmla="*/ 159425 h 2876550"/>
                  <a:gd name="connsiteX3" fmla="*/ 8817618 w 8817618"/>
                  <a:gd name="connsiteY3" fmla="*/ 409575 h 2876550"/>
                  <a:gd name="connsiteX4" fmla="*/ 8817618 w 8817618"/>
                  <a:gd name="connsiteY4" fmla="*/ 2427763 h 2876550"/>
                  <a:gd name="connsiteX5" fmla="*/ 8408043 w 8817618"/>
                  <a:gd name="connsiteY5" fmla="*/ 2837338 h 2876550"/>
                  <a:gd name="connsiteX6" fmla="*/ 8415959 w 8817618"/>
                  <a:gd name="connsiteY6" fmla="*/ 2876550 h 2876550"/>
                  <a:gd name="connsiteX7" fmla="*/ 401658 w 8817618"/>
                  <a:gd name="connsiteY7" fmla="*/ 2876550 h 2876550"/>
                  <a:gd name="connsiteX8" fmla="*/ 409574 w 8817618"/>
                  <a:gd name="connsiteY8" fmla="*/ 2837338 h 2876550"/>
                  <a:gd name="connsiteX9" fmla="*/ 82543 w 8817618"/>
                  <a:gd name="connsiteY9" fmla="*/ 2436084 h 2876550"/>
                  <a:gd name="connsiteX10" fmla="*/ 0 w 8817618"/>
                  <a:gd name="connsiteY10" fmla="*/ 2427763 h 2876550"/>
                  <a:gd name="connsiteX11" fmla="*/ 0 w 8817618"/>
                  <a:gd name="connsiteY11" fmla="*/ 409575 h 2876550"/>
                  <a:gd name="connsiteX12" fmla="*/ 409575 w 8817618"/>
                  <a:gd name="connsiteY12" fmla="*/ 0 h 287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" name="文本框 5"/>
          <p:cNvSpPr txBox="1"/>
          <p:nvPr/>
        </p:nvSpPr>
        <p:spPr>
          <a:xfrm>
            <a:off x="2577121" y="2780701"/>
            <a:ext cx="6465790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dirty="0" smtClean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dirty="0" smtClean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品牌处于成长期，塑造积极向上，热爱生活的品牌形象。</a:t>
            </a:r>
            <a:endParaRPr lang="zh-CN" altLang="en-US" dirty="0" smtClean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dirty="0" smtClean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dirty="0" smtClean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通过感性的沟通，使品牌与消费者建立情感联系，提升品牌美誉度与认知度。</a:t>
            </a:r>
            <a:endParaRPr lang="zh-CN" altLang="en-US" b="1" dirty="0" smtClean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淘宝店chenying0907 23"/>
          <p:cNvGrpSpPr/>
          <p:nvPr/>
        </p:nvGrpSpPr>
        <p:grpSpPr>
          <a:xfrm>
            <a:off x="3831871" y="329613"/>
            <a:ext cx="539903" cy="511267"/>
            <a:chOff x="4797425" y="2112963"/>
            <a:chExt cx="2605088" cy="2632075"/>
          </a:xfrm>
        </p:grpSpPr>
        <p:sp>
          <p:nvSpPr>
            <p:cNvPr id="15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82631" y="380185"/>
            <a:ext cx="170688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产品策略</a:t>
            </a:r>
            <a:endParaRPr lang="zh-CN" altLang="en-US" sz="2400" b="1" spc="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淘宝店chenying0907 11"/>
          <p:cNvGrpSpPr/>
          <p:nvPr/>
        </p:nvGrpSpPr>
        <p:grpSpPr>
          <a:xfrm>
            <a:off x="2241506" y="1425317"/>
            <a:ext cx="5266987" cy="1355638"/>
            <a:chOff x="1258428" y="-3006398"/>
            <a:chExt cx="6138767" cy="1580020"/>
          </a:xfrm>
        </p:grpSpPr>
        <p:sp>
          <p:nvSpPr>
            <p:cNvPr id="18" name="任意多边形 17"/>
            <p:cNvSpPr/>
            <p:nvPr/>
          </p:nvSpPr>
          <p:spPr>
            <a:xfrm>
              <a:off x="1258428" y="-3006398"/>
              <a:ext cx="6138767" cy="1580020"/>
            </a:xfrm>
            <a:custGeom>
              <a:avLst/>
              <a:gdLst>
                <a:gd name="connsiteX0" fmla="*/ 409575 w 8817618"/>
                <a:gd name="connsiteY0" fmla="*/ 0 h 2876550"/>
                <a:gd name="connsiteX1" fmla="*/ 8408043 w 8817618"/>
                <a:gd name="connsiteY1" fmla="*/ 0 h 2876550"/>
                <a:gd name="connsiteX2" fmla="*/ 8440229 w 8817618"/>
                <a:gd name="connsiteY2" fmla="*/ 159425 h 2876550"/>
                <a:gd name="connsiteX3" fmla="*/ 8817618 w 8817618"/>
                <a:gd name="connsiteY3" fmla="*/ 409575 h 2876550"/>
                <a:gd name="connsiteX4" fmla="*/ 8817618 w 8817618"/>
                <a:gd name="connsiteY4" fmla="*/ 2427763 h 2876550"/>
                <a:gd name="connsiteX5" fmla="*/ 8408043 w 8817618"/>
                <a:gd name="connsiteY5" fmla="*/ 2837338 h 2876550"/>
                <a:gd name="connsiteX6" fmla="*/ 8415959 w 8817618"/>
                <a:gd name="connsiteY6" fmla="*/ 2876550 h 2876550"/>
                <a:gd name="connsiteX7" fmla="*/ 401658 w 8817618"/>
                <a:gd name="connsiteY7" fmla="*/ 2876550 h 2876550"/>
                <a:gd name="connsiteX8" fmla="*/ 409574 w 8817618"/>
                <a:gd name="connsiteY8" fmla="*/ 2837338 h 2876550"/>
                <a:gd name="connsiteX9" fmla="*/ 82543 w 8817618"/>
                <a:gd name="connsiteY9" fmla="*/ 2436084 h 2876550"/>
                <a:gd name="connsiteX10" fmla="*/ 0 w 8817618"/>
                <a:gd name="connsiteY10" fmla="*/ 2427763 h 2876550"/>
                <a:gd name="connsiteX11" fmla="*/ 0 w 8817618"/>
                <a:gd name="connsiteY11" fmla="*/ 409575 h 2876550"/>
                <a:gd name="connsiteX12" fmla="*/ 409575 w 8817618"/>
                <a:gd name="connsiteY12" fmla="*/ 0 h 287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817618" h="2876550">
                  <a:moveTo>
                    <a:pt x="409575" y="0"/>
                  </a:moveTo>
                  <a:lnTo>
                    <a:pt x="8408043" y="0"/>
                  </a:lnTo>
                  <a:lnTo>
                    <a:pt x="8440229" y="159425"/>
                  </a:lnTo>
                  <a:cubicBezTo>
                    <a:pt x="8502407" y="306428"/>
                    <a:pt x="8647967" y="409575"/>
                    <a:pt x="8817618" y="409575"/>
                  </a:cubicBezTo>
                  <a:lnTo>
                    <a:pt x="8817618" y="2427763"/>
                  </a:lnTo>
                  <a:cubicBezTo>
                    <a:pt x="8591416" y="2427763"/>
                    <a:pt x="8408043" y="2611136"/>
                    <a:pt x="8408043" y="2837338"/>
                  </a:cubicBezTo>
                  <a:lnTo>
                    <a:pt x="8415959" y="2876550"/>
                  </a:lnTo>
                  <a:lnTo>
                    <a:pt x="401658" y="2876550"/>
                  </a:lnTo>
                  <a:lnTo>
                    <a:pt x="409574" y="2837338"/>
                  </a:lnTo>
                  <a:cubicBezTo>
                    <a:pt x="409574" y="2639411"/>
                    <a:pt x="269180" y="2474276"/>
                    <a:pt x="82543" y="2436084"/>
                  </a:cubicBezTo>
                  <a:lnTo>
                    <a:pt x="0" y="2427763"/>
                  </a:lnTo>
                  <a:lnTo>
                    <a:pt x="0" y="409575"/>
                  </a:lnTo>
                  <a:cubicBezTo>
                    <a:pt x="226202" y="409575"/>
                    <a:pt x="409575" y="226202"/>
                    <a:pt x="409575" y="0"/>
                  </a:cubicBezTo>
                  <a:close/>
                </a:path>
              </a:pathLst>
            </a:custGeom>
            <a:solidFill>
              <a:srgbClr val="DDCCA4"/>
            </a:solidFill>
            <a:ln>
              <a:noFill/>
            </a:ln>
            <a:effectLst>
              <a:outerShdw blurRad="254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1444922" y="-2787341"/>
              <a:ext cx="5766519" cy="1189271"/>
            </a:xfrm>
            <a:custGeom>
              <a:avLst/>
              <a:gdLst>
                <a:gd name="connsiteX0" fmla="*/ 409575 w 8817618"/>
                <a:gd name="connsiteY0" fmla="*/ 0 h 2876550"/>
                <a:gd name="connsiteX1" fmla="*/ 8408043 w 8817618"/>
                <a:gd name="connsiteY1" fmla="*/ 0 h 2876550"/>
                <a:gd name="connsiteX2" fmla="*/ 8440229 w 8817618"/>
                <a:gd name="connsiteY2" fmla="*/ 159425 h 2876550"/>
                <a:gd name="connsiteX3" fmla="*/ 8817618 w 8817618"/>
                <a:gd name="connsiteY3" fmla="*/ 409575 h 2876550"/>
                <a:gd name="connsiteX4" fmla="*/ 8817618 w 8817618"/>
                <a:gd name="connsiteY4" fmla="*/ 2427763 h 2876550"/>
                <a:gd name="connsiteX5" fmla="*/ 8408043 w 8817618"/>
                <a:gd name="connsiteY5" fmla="*/ 2837338 h 2876550"/>
                <a:gd name="connsiteX6" fmla="*/ 8415959 w 8817618"/>
                <a:gd name="connsiteY6" fmla="*/ 2876550 h 2876550"/>
                <a:gd name="connsiteX7" fmla="*/ 401658 w 8817618"/>
                <a:gd name="connsiteY7" fmla="*/ 2876550 h 2876550"/>
                <a:gd name="connsiteX8" fmla="*/ 409574 w 8817618"/>
                <a:gd name="connsiteY8" fmla="*/ 2837338 h 2876550"/>
                <a:gd name="connsiteX9" fmla="*/ 82543 w 8817618"/>
                <a:gd name="connsiteY9" fmla="*/ 2436084 h 2876550"/>
                <a:gd name="connsiteX10" fmla="*/ 0 w 8817618"/>
                <a:gd name="connsiteY10" fmla="*/ 2427763 h 2876550"/>
                <a:gd name="connsiteX11" fmla="*/ 0 w 8817618"/>
                <a:gd name="connsiteY11" fmla="*/ 409575 h 2876550"/>
                <a:gd name="connsiteX12" fmla="*/ 409575 w 8817618"/>
                <a:gd name="connsiteY12" fmla="*/ 0 h 287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817618" h="2876550">
                  <a:moveTo>
                    <a:pt x="409575" y="0"/>
                  </a:moveTo>
                  <a:lnTo>
                    <a:pt x="8408043" y="0"/>
                  </a:lnTo>
                  <a:lnTo>
                    <a:pt x="8440229" y="159425"/>
                  </a:lnTo>
                  <a:cubicBezTo>
                    <a:pt x="8502407" y="306428"/>
                    <a:pt x="8647967" y="409575"/>
                    <a:pt x="8817618" y="409575"/>
                  </a:cubicBezTo>
                  <a:lnTo>
                    <a:pt x="8817618" y="2427763"/>
                  </a:lnTo>
                  <a:cubicBezTo>
                    <a:pt x="8591416" y="2427763"/>
                    <a:pt x="8408043" y="2611136"/>
                    <a:pt x="8408043" y="2837338"/>
                  </a:cubicBezTo>
                  <a:lnTo>
                    <a:pt x="8415959" y="2876550"/>
                  </a:lnTo>
                  <a:lnTo>
                    <a:pt x="401658" y="2876550"/>
                  </a:lnTo>
                  <a:lnTo>
                    <a:pt x="409574" y="2837338"/>
                  </a:lnTo>
                  <a:cubicBezTo>
                    <a:pt x="409574" y="2639411"/>
                    <a:pt x="269180" y="2474276"/>
                    <a:pt x="82543" y="2436084"/>
                  </a:cubicBezTo>
                  <a:lnTo>
                    <a:pt x="0" y="2427763"/>
                  </a:lnTo>
                  <a:lnTo>
                    <a:pt x="0" y="409575"/>
                  </a:lnTo>
                  <a:cubicBezTo>
                    <a:pt x="226202" y="409575"/>
                    <a:pt x="409575" y="226202"/>
                    <a:pt x="409575" y="0"/>
                  </a:cubicBezTo>
                  <a:close/>
                </a:path>
              </a:pathLst>
            </a:cu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endParaRPr lang="zh-CN" altLang="en-US" sz="2000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endParaRPr>
            </a:p>
            <a:p>
              <a:pPr algn="l"/>
              <a:endParaRPr lang="zh-CN" altLang="en-US" sz="20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680615" y="1757966"/>
            <a:ext cx="4388839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京润珍珠坚持“真珍珠   真美白”的产品理念，用匠心精</a:t>
            </a:r>
            <a:r>
              <a:rPr lang="zh-CN" altLang="en-US" sz="1400" kern="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神打造天然护肤</a:t>
            </a:r>
            <a:r>
              <a:rPr lang="zh-CN" altLang="en-US" sz="1400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品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2240872" y="2943504"/>
            <a:ext cx="5266987" cy="1355638"/>
          </a:xfrm>
          <a:custGeom>
            <a:avLst/>
            <a:gdLst>
              <a:gd name="connsiteX0" fmla="*/ 409575 w 8817618"/>
              <a:gd name="connsiteY0" fmla="*/ 0 h 2876550"/>
              <a:gd name="connsiteX1" fmla="*/ 8408043 w 8817618"/>
              <a:gd name="connsiteY1" fmla="*/ 0 h 2876550"/>
              <a:gd name="connsiteX2" fmla="*/ 8440229 w 8817618"/>
              <a:gd name="connsiteY2" fmla="*/ 159425 h 2876550"/>
              <a:gd name="connsiteX3" fmla="*/ 8817618 w 8817618"/>
              <a:gd name="connsiteY3" fmla="*/ 409575 h 2876550"/>
              <a:gd name="connsiteX4" fmla="*/ 8817618 w 8817618"/>
              <a:gd name="connsiteY4" fmla="*/ 2427763 h 2876550"/>
              <a:gd name="connsiteX5" fmla="*/ 8408043 w 8817618"/>
              <a:gd name="connsiteY5" fmla="*/ 2837338 h 2876550"/>
              <a:gd name="connsiteX6" fmla="*/ 8415959 w 8817618"/>
              <a:gd name="connsiteY6" fmla="*/ 2876550 h 2876550"/>
              <a:gd name="connsiteX7" fmla="*/ 401658 w 8817618"/>
              <a:gd name="connsiteY7" fmla="*/ 2876550 h 2876550"/>
              <a:gd name="connsiteX8" fmla="*/ 409574 w 8817618"/>
              <a:gd name="connsiteY8" fmla="*/ 2837338 h 2876550"/>
              <a:gd name="connsiteX9" fmla="*/ 82543 w 8817618"/>
              <a:gd name="connsiteY9" fmla="*/ 2436084 h 2876550"/>
              <a:gd name="connsiteX10" fmla="*/ 0 w 8817618"/>
              <a:gd name="connsiteY10" fmla="*/ 2427763 h 2876550"/>
              <a:gd name="connsiteX11" fmla="*/ 0 w 8817618"/>
              <a:gd name="connsiteY11" fmla="*/ 409575 h 2876550"/>
              <a:gd name="connsiteX12" fmla="*/ 409575 w 8817618"/>
              <a:gd name="connsiteY12" fmla="*/ 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7618" h="2876550">
                <a:moveTo>
                  <a:pt x="409575" y="0"/>
                </a:moveTo>
                <a:lnTo>
                  <a:pt x="8408043" y="0"/>
                </a:lnTo>
                <a:lnTo>
                  <a:pt x="8440229" y="159425"/>
                </a:lnTo>
                <a:cubicBezTo>
                  <a:pt x="8502407" y="306428"/>
                  <a:pt x="8647967" y="409575"/>
                  <a:pt x="8817618" y="409575"/>
                </a:cubicBezTo>
                <a:lnTo>
                  <a:pt x="8817618" y="2427763"/>
                </a:lnTo>
                <a:cubicBezTo>
                  <a:pt x="8591416" y="2427763"/>
                  <a:pt x="8408043" y="2611136"/>
                  <a:pt x="8408043" y="2837338"/>
                </a:cubicBezTo>
                <a:lnTo>
                  <a:pt x="8415959" y="2876550"/>
                </a:lnTo>
                <a:lnTo>
                  <a:pt x="401658" y="2876550"/>
                </a:lnTo>
                <a:lnTo>
                  <a:pt x="409574" y="2837338"/>
                </a:lnTo>
                <a:cubicBezTo>
                  <a:pt x="409574" y="2639411"/>
                  <a:pt x="269180" y="2474276"/>
                  <a:pt x="82543" y="2436084"/>
                </a:cubicBezTo>
                <a:lnTo>
                  <a:pt x="0" y="2427763"/>
                </a:lnTo>
                <a:lnTo>
                  <a:pt x="0" y="409575"/>
                </a:lnTo>
                <a:cubicBezTo>
                  <a:pt x="226202" y="409575"/>
                  <a:pt x="409575" y="226202"/>
                  <a:pt x="409575" y="0"/>
                </a:cubicBezTo>
                <a:close/>
              </a:path>
            </a:pathLst>
          </a:custGeom>
          <a:solidFill>
            <a:srgbClr val="DDCCA4"/>
          </a:solidFill>
          <a:ln>
            <a:noFill/>
          </a:ln>
          <a:effectLst>
            <a:outerShdw blurRad="254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2400881" y="3118752"/>
            <a:ext cx="4947603" cy="1020380"/>
          </a:xfrm>
          <a:custGeom>
            <a:avLst/>
            <a:gdLst>
              <a:gd name="connsiteX0" fmla="*/ 409575 w 8817618"/>
              <a:gd name="connsiteY0" fmla="*/ 0 h 2876550"/>
              <a:gd name="connsiteX1" fmla="*/ 8408043 w 8817618"/>
              <a:gd name="connsiteY1" fmla="*/ 0 h 2876550"/>
              <a:gd name="connsiteX2" fmla="*/ 8440229 w 8817618"/>
              <a:gd name="connsiteY2" fmla="*/ 159425 h 2876550"/>
              <a:gd name="connsiteX3" fmla="*/ 8817618 w 8817618"/>
              <a:gd name="connsiteY3" fmla="*/ 409575 h 2876550"/>
              <a:gd name="connsiteX4" fmla="*/ 8817618 w 8817618"/>
              <a:gd name="connsiteY4" fmla="*/ 2427763 h 2876550"/>
              <a:gd name="connsiteX5" fmla="*/ 8408043 w 8817618"/>
              <a:gd name="connsiteY5" fmla="*/ 2837338 h 2876550"/>
              <a:gd name="connsiteX6" fmla="*/ 8415959 w 8817618"/>
              <a:gd name="connsiteY6" fmla="*/ 2876550 h 2876550"/>
              <a:gd name="connsiteX7" fmla="*/ 401658 w 8817618"/>
              <a:gd name="connsiteY7" fmla="*/ 2876550 h 2876550"/>
              <a:gd name="connsiteX8" fmla="*/ 409574 w 8817618"/>
              <a:gd name="connsiteY8" fmla="*/ 2837338 h 2876550"/>
              <a:gd name="connsiteX9" fmla="*/ 82543 w 8817618"/>
              <a:gd name="connsiteY9" fmla="*/ 2436084 h 2876550"/>
              <a:gd name="connsiteX10" fmla="*/ 0 w 8817618"/>
              <a:gd name="connsiteY10" fmla="*/ 2427763 h 2876550"/>
              <a:gd name="connsiteX11" fmla="*/ 0 w 8817618"/>
              <a:gd name="connsiteY11" fmla="*/ 409575 h 2876550"/>
              <a:gd name="connsiteX12" fmla="*/ 409575 w 8817618"/>
              <a:gd name="connsiteY12" fmla="*/ 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7618" h="2876550">
                <a:moveTo>
                  <a:pt x="409575" y="0"/>
                </a:moveTo>
                <a:lnTo>
                  <a:pt x="8408043" y="0"/>
                </a:lnTo>
                <a:lnTo>
                  <a:pt x="8440229" y="159425"/>
                </a:lnTo>
                <a:cubicBezTo>
                  <a:pt x="8502407" y="306428"/>
                  <a:pt x="8647967" y="409575"/>
                  <a:pt x="8817618" y="409575"/>
                </a:cubicBezTo>
                <a:lnTo>
                  <a:pt x="8817618" y="2427763"/>
                </a:lnTo>
                <a:cubicBezTo>
                  <a:pt x="8591416" y="2427763"/>
                  <a:pt x="8408043" y="2611136"/>
                  <a:pt x="8408043" y="2837338"/>
                </a:cubicBezTo>
                <a:lnTo>
                  <a:pt x="8415959" y="2876550"/>
                </a:lnTo>
                <a:lnTo>
                  <a:pt x="401658" y="2876550"/>
                </a:lnTo>
                <a:lnTo>
                  <a:pt x="409574" y="2837338"/>
                </a:lnTo>
                <a:cubicBezTo>
                  <a:pt x="409574" y="2639411"/>
                  <a:pt x="269180" y="2474276"/>
                  <a:pt x="82543" y="2436084"/>
                </a:cubicBezTo>
                <a:lnTo>
                  <a:pt x="0" y="2427763"/>
                </a:lnTo>
                <a:lnTo>
                  <a:pt x="0" y="409575"/>
                </a:lnTo>
                <a:cubicBezTo>
                  <a:pt x="226202" y="409575"/>
                  <a:pt x="409575" y="226202"/>
                  <a:pt x="409575" y="0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l"/>
            <a:endParaRPr lang="zh-CN" altLang="en-US" sz="2000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  <a:sym typeface="+mn-ea"/>
            </a:endParaRPr>
          </a:p>
          <a:p>
            <a:pPr algn="l"/>
            <a:endParaRPr lang="zh-CN" altLang="en-US" sz="20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2228172" y="4477567"/>
            <a:ext cx="5266987" cy="1355638"/>
          </a:xfrm>
          <a:custGeom>
            <a:avLst/>
            <a:gdLst>
              <a:gd name="connsiteX0" fmla="*/ 409575 w 8817618"/>
              <a:gd name="connsiteY0" fmla="*/ 0 h 2876550"/>
              <a:gd name="connsiteX1" fmla="*/ 8408043 w 8817618"/>
              <a:gd name="connsiteY1" fmla="*/ 0 h 2876550"/>
              <a:gd name="connsiteX2" fmla="*/ 8440229 w 8817618"/>
              <a:gd name="connsiteY2" fmla="*/ 159425 h 2876550"/>
              <a:gd name="connsiteX3" fmla="*/ 8817618 w 8817618"/>
              <a:gd name="connsiteY3" fmla="*/ 409575 h 2876550"/>
              <a:gd name="connsiteX4" fmla="*/ 8817618 w 8817618"/>
              <a:gd name="connsiteY4" fmla="*/ 2427763 h 2876550"/>
              <a:gd name="connsiteX5" fmla="*/ 8408043 w 8817618"/>
              <a:gd name="connsiteY5" fmla="*/ 2837338 h 2876550"/>
              <a:gd name="connsiteX6" fmla="*/ 8415959 w 8817618"/>
              <a:gd name="connsiteY6" fmla="*/ 2876550 h 2876550"/>
              <a:gd name="connsiteX7" fmla="*/ 401658 w 8817618"/>
              <a:gd name="connsiteY7" fmla="*/ 2876550 h 2876550"/>
              <a:gd name="connsiteX8" fmla="*/ 409574 w 8817618"/>
              <a:gd name="connsiteY8" fmla="*/ 2837338 h 2876550"/>
              <a:gd name="connsiteX9" fmla="*/ 82543 w 8817618"/>
              <a:gd name="connsiteY9" fmla="*/ 2436084 h 2876550"/>
              <a:gd name="connsiteX10" fmla="*/ 0 w 8817618"/>
              <a:gd name="connsiteY10" fmla="*/ 2427763 h 2876550"/>
              <a:gd name="connsiteX11" fmla="*/ 0 w 8817618"/>
              <a:gd name="connsiteY11" fmla="*/ 409575 h 2876550"/>
              <a:gd name="connsiteX12" fmla="*/ 409575 w 8817618"/>
              <a:gd name="connsiteY12" fmla="*/ 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7618" h="2876550">
                <a:moveTo>
                  <a:pt x="409575" y="0"/>
                </a:moveTo>
                <a:lnTo>
                  <a:pt x="8408043" y="0"/>
                </a:lnTo>
                <a:lnTo>
                  <a:pt x="8440229" y="159425"/>
                </a:lnTo>
                <a:cubicBezTo>
                  <a:pt x="8502407" y="306428"/>
                  <a:pt x="8647967" y="409575"/>
                  <a:pt x="8817618" y="409575"/>
                </a:cubicBezTo>
                <a:lnTo>
                  <a:pt x="8817618" y="2427763"/>
                </a:lnTo>
                <a:cubicBezTo>
                  <a:pt x="8591416" y="2427763"/>
                  <a:pt x="8408043" y="2611136"/>
                  <a:pt x="8408043" y="2837338"/>
                </a:cubicBezTo>
                <a:lnTo>
                  <a:pt x="8415959" y="2876550"/>
                </a:lnTo>
                <a:lnTo>
                  <a:pt x="401658" y="2876550"/>
                </a:lnTo>
                <a:lnTo>
                  <a:pt x="409574" y="2837338"/>
                </a:lnTo>
                <a:cubicBezTo>
                  <a:pt x="409574" y="2639411"/>
                  <a:pt x="269180" y="2474276"/>
                  <a:pt x="82543" y="2436084"/>
                </a:cubicBezTo>
                <a:lnTo>
                  <a:pt x="0" y="2427763"/>
                </a:lnTo>
                <a:lnTo>
                  <a:pt x="0" y="409575"/>
                </a:lnTo>
                <a:cubicBezTo>
                  <a:pt x="226202" y="409575"/>
                  <a:pt x="409575" y="226202"/>
                  <a:pt x="409575" y="0"/>
                </a:cubicBezTo>
                <a:close/>
              </a:path>
            </a:pathLst>
          </a:custGeom>
          <a:solidFill>
            <a:srgbClr val="DDCCA4"/>
          </a:solidFill>
          <a:ln>
            <a:noFill/>
          </a:ln>
          <a:effectLst>
            <a:outerShdw blurRad="254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2401516" y="4645195"/>
            <a:ext cx="4947603" cy="1020380"/>
          </a:xfrm>
          <a:custGeom>
            <a:avLst/>
            <a:gdLst>
              <a:gd name="connsiteX0" fmla="*/ 409575 w 8817618"/>
              <a:gd name="connsiteY0" fmla="*/ 0 h 2876550"/>
              <a:gd name="connsiteX1" fmla="*/ 8408043 w 8817618"/>
              <a:gd name="connsiteY1" fmla="*/ 0 h 2876550"/>
              <a:gd name="connsiteX2" fmla="*/ 8440229 w 8817618"/>
              <a:gd name="connsiteY2" fmla="*/ 159425 h 2876550"/>
              <a:gd name="connsiteX3" fmla="*/ 8817618 w 8817618"/>
              <a:gd name="connsiteY3" fmla="*/ 409575 h 2876550"/>
              <a:gd name="connsiteX4" fmla="*/ 8817618 w 8817618"/>
              <a:gd name="connsiteY4" fmla="*/ 2427763 h 2876550"/>
              <a:gd name="connsiteX5" fmla="*/ 8408043 w 8817618"/>
              <a:gd name="connsiteY5" fmla="*/ 2837338 h 2876550"/>
              <a:gd name="connsiteX6" fmla="*/ 8415959 w 8817618"/>
              <a:gd name="connsiteY6" fmla="*/ 2876550 h 2876550"/>
              <a:gd name="connsiteX7" fmla="*/ 401658 w 8817618"/>
              <a:gd name="connsiteY7" fmla="*/ 2876550 h 2876550"/>
              <a:gd name="connsiteX8" fmla="*/ 409574 w 8817618"/>
              <a:gd name="connsiteY8" fmla="*/ 2837338 h 2876550"/>
              <a:gd name="connsiteX9" fmla="*/ 82543 w 8817618"/>
              <a:gd name="connsiteY9" fmla="*/ 2436084 h 2876550"/>
              <a:gd name="connsiteX10" fmla="*/ 0 w 8817618"/>
              <a:gd name="connsiteY10" fmla="*/ 2427763 h 2876550"/>
              <a:gd name="connsiteX11" fmla="*/ 0 w 8817618"/>
              <a:gd name="connsiteY11" fmla="*/ 409575 h 2876550"/>
              <a:gd name="connsiteX12" fmla="*/ 409575 w 8817618"/>
              <a:gd name="connsiteY12" fmla="*/ 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7618" h="2876550">
                <a:moveTo>
                  <a:pt x="409575" y="0"/>
                </a:moveTo>
                <a:lnTo>
                  <a:pt x="8408043" y="0"/>
                </a:lnTo>
                <a:lnTo>
                  <a:pt x="8440229" y="159425"/>
                </a:lnTo>
                <a:cubicBezTo>
                  <a:pt x="8502407" y="306428"/>
                  <a:pt x="8647967" y="409575"/>
                  <a:pt x="8817618" y="409575"/>
                </a:cubicBezTo>
                <a:lnTo>
                  <a:pt x="8817618" y="2427763"/>
                </a:lnTo>
                <a:cubicBezTo>
                  <a:pt x="8591416" y="2427763"/>
                  <a:pt x="8408043" y="2611136"/>
                  <a:pt x="8408043" y="2837338"/>
                </a:cubicBezTo>
                <a:lnTo>
                  <a:pt x="8415959" y="2876550"/>
                </a:lnTo>
                <a:lnTo>
                  <a:pt x="401658" y="2876550"/>
                </a:lnTo>
                <a:lnTo>
                  <a:pt x="409574" y="2837338"/>
                </a:lnTo>
                <a:cubicBezTo>
                  <a:pt x="409574" y="2639411"/>
                  <a:pt x="269180" y="2474276"/>
                  <a:pt x="82543" y="2436084"/>
                </a:cubicBezTo>
                <a:lnTo>
                  <a:pt x="0" y="2427763"/>
                </a:lnTo>
                <a:lnTo>
                  <a:pt x="0" y="409575"/>
                </a:lnTo>
                <a:cubicBezTo>
                  <a:pt x="226202" y="409575"/>
                  <a:pt x="409575" y="226202"/>
                  <a:pt x="409575" y="0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l"/>
            <a:endParaRPr lang="zh-CN" altLang="en-US" sz="2000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  <a:sym typeface="+mn-ea"/>
            </a:endParaRPr>
          </a:p>
          <a:p>
            <a:pPr algn="l"/>
            <a:endParaRPr lang="zh-CN" altLang="en-US" sz="20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80615" y="3126938"/>
            <a:ext cx="4245338" cy="13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包装极具趣味性。熬夜面膜环保可降解的植物纤维膜布上还印有#素颜美美哒、#你丑你先睡、等话题式网络</a:t>
            </a:r>
            <a:r>
              <a:rPr lang="zh-CN" altLang="en-US" sz="1400" kern="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用语</a:t>
            </a:r>
            <a:endParaRPr lang="zh-CN" altLang="en-US" sz="1400" dirty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20926" y="4987385"/>
            <a:ext cx="4305024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通过包装上的网络用语，加强与消费者的互动</a:t>
            </a:r>
            <a:endParaRPr lang="zh-CN" altLang="en-US" sz="1600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淘宝店chenying0907 23"/>
          <p:cNvGrpSpPr/>
          <p:nvPr/>
        </p:nvGrpSpPr>
        <p:grpSpPr>
          <a:xfrm>
            <a:off x="3831871" y="329613"/>
            <a:ext cx="539903" cy="511267"/>
            <a:chOff x="4797425" y="2112963"/>
            <a:chExt cx="2605088" cy="2632075"/>
          </a:xfrm>
        </p:grpSpPr>
        <p:sp>
          <p:nvSpPr>
            <p:cNvPr id="17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11584" y="380185"/>
            <a:ext cx="170688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价格策略</a:t>
            </a:r>
            <a:endParaRPr lang="zh-CN" altLang="en-US" sz="2400" b="1" spc="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3804041" y="2136223"/>
            <a:ext cx="2547457" cy="1428023"/>
          </a:xfrm>
          <a:custGeom>
            <a:avLst/>
            <a:gdLst>
              <a:gd name="connsiteX0" fmla="*/ 409575 w 8817618"/>
              <a:gd name="connsiteY0" fmla="*/ 0 h 2876550"/>
              <a:gd name="connsiteX1" fmla="*/ 8408043 w 8817618"/>
              <a:gd name="connsiteY1" fmla="*/ 0 h 2876550"/>
              <a:gd name="connsiteX2" fmla="*/ 8440229 w 8817618"/>
              <a:gd name="connsiteY2" fmla="*/ 159425 h 2876550"/>
              <a:gd name="connsiteX3" fmla="*/ 8817618 w 8817618"/>
              <a:gd name="connsiteY3" fmla="*/ 409575 h 2876550"/>
              <a:gd name="connsiteX4" fmla="*/ 8817618 w 8817618"/>
              <a:gd name="connsiteY4" fmla="*/ 2427763 h 2876550"/>
              <a:gd name="connsiteX5" fmla="*/ 8408043 w 8817618"/>
              <a:gd name="connsiteY5" fmla="*/ 2837338 h 2876550"/>
              <a:gd name="connsiteX6" fmla="*/ 8415959 w 8817618"/>
              <a:gd name="connsiteY6" fmla="*/ 2876550 h 2876550"/>
              <a:gd name="connsiteX7" fmla="*/ 401658 w 8817618"/>
              <a:gd name="connsiteY7" fmla="*/ 2876550 h 2876550"/>
              <a:gd name="connsiteX8" fmla="*/ 409574 w 8817618"/>
              <a:gd name="connsiteY8" fmla="*/ 2837338 h 2876550"/>
              <a:gd name="connsiteX9" fmla="*/ 82543 w 8817618"/>
              <a:gd name="connsiteY9" fmla="*/ 2436084 h 2876550"/>
              <a:gd name="connsiteX10" fmla="*/ 0 w 8817618"/>
              <a:gd name="connsiteY10" fmla="*/ 2427763 h 2876550"/>
              <a:gd name="connsiteX11" fmla="*/ 0 w 8817618"/>
              <a:gd name="connsiteY11" fmla="*/ 409575 h 2876550"/>
              <a:gd name="connsiteX12" fmla="*/ 409575 w 8817618"/>
              <a:gd name="connsiteY12" fmla="*/ 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7618" h="2876550">
                <a:moveTo>
                  <a:pt x="409575" y="0"/>
                </a:moveTo>
                <a:lnTo>
                  <a:pt x="8408043" y="0"/>
                </a:lnTo>
                <a:lnTo>
                  <a:pt x="8440229" y="159425"/>
                </a:lnTo>
                <a:cubicBezTo>
                  <a:pt x="8502407" y="306428"/>
                  <a:pt x="8647967" y="409575"/>
                  <a:pt x="8817618" y="409575"/>
                </a:cubicBezTo>
                <a:lnTo>
                  <a:pt x="8817618" y="2427763"/>
                </a:lnTo>
                <a:cubicBezTo>
                  <a:pt x="8591416" y="2427763"/>
                  <a:pt x="8408043" y="2611136"/>
                  <a:pt x="8408043" y="2837338"/>
                </a:cubicBezTo>
                <a:lnTo>
                  <a:pt x="8415959" y="2876550"/>
                </a:lnTo>
                <a:lnTo>
                  <a:pt x="401658" y="2876550"/>
                </a:lnTo>
                <a:lnTo>
                  <a:pt x="409574" y="2837338"/>
                </a:lnTo>
                <a:cubicBezTo>
                  <a:pt x="409574" y="2639411"/>
                  <a:pt x="269180" y="2474276"/>
                  <a:pt x="82543" y="2436084"/>
                </a:cubicBezTo>
                <a:lnTo>
                  <a:pt x="0" y="2427763"/>
                </a:lnTo>
                <a:lnTo>
                  <a:pt x="0" y="409575"/>
                </a:lnTo>
                <a:cubicBezTo>
                  <a:pt x="226202" y="409575"/>
                  <a:pt x="409575" y="226202"/>
                  <a:pt x="409575" y="0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6726124" y="1663178"/>
            <a:ext cx="2547457" cy="2499835"/>
          </a:xfrm>
          <a:custGeom>
            <a:avLst/>
            <a:gdLst>
              <a:gd name="connsiteX0" fmla="*/ 409575 w 8817618"/>
              <a:gd name="connsiteY0" fmla="*/ 0 h 2876550"/>
              <a:gd name="connsiteX1" fmla="*/ 8408043 w 8817618"/>
              <a:gd name="connsiteY1" fmla="*/ 0 h 2876550"/>
              <a:gd name="connsiteX2" fmla="*/ 8440229 w 8817618"/>
              <a:gd name="connsiteY2" fmla="*/ 159425 h 2876550"/>
              <a:gd name="connsiteX3" fmla="*/ 8817618 w 8817618"/>
              <a:gd name="connsiteY3" fmla="*/ 409575 h 2876550"/>
              <a:gd name="connsiteX4" fmla="*/ 8817618 w 8817618"/>
              <a:gd name="connsiteY4" fmla="*/ 2427763 h 2876550"/>
              <a:gd name="connsiteX5" fmla="*/ 8408043 w 8817618"/>
              <a:gd name="connsiteY5" fmla="*/ 2837338 h 2876550"/>
              <a:gd name="connsiteX6" fmla="*/ 8415959 w 8817618"/>
              <a:gd name="connsiteY6" fmla="*/ 2876550 h 2876550"/>
              <a:gd name="connsiteX7" fmla="*/ 401658 w 8817618"/>
              <a:gd name="connsiteY7" fmla="*/ 2876550 h 2876550"/>
              <a:gd name="connsiteX8" fmla="*/ 409574 w 8817618"/>
              <a:gd name="connsiteY8" fmla="*/ 2837338 h 2876550"/>
              <a:gd name="connsiteX9" fmla="*/ 82543 w 8817618"/>
              <a:gd name="connsiteY9" fmla="*/ 2436084 h 2876550"/>
              <a:gd name="connsiteX10" fmla="*/ 0 w 8817618"/>
              <a:gd name="connsiteY10" fmla="*/ 2427763 h 2876550"/>
              <a:gd name="connsiteX11" fmla="*/ 0 w 8817618"/>
              <a:gd name="connsiteY11" fmla="*/ 409575 h 2876550"/>
              <a:gd name="connsiteX12" fmla="*/ 409575 w 8817618"/>
              <a:gd name="connsiteY12" fmla="*/ 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7618" h="2876550">
                <a:moveTo>
                  <a:pt x="409575" y="0"/>
                </a:moveTo>
                <a:lnTo>
                  <a:pt x="8408043" y="0"/>
                </a:lnTo>
                <a:lnTo>
                  <a:pt x="8440229" y="159425"/>
                </a:lnTo>
                <a:cubicBezTo>
                  <a:pt x="8502407" y="306428"/>
                  <a:pt x="8647967" y="409575"/>
                  <a:pt x="8817618" y="409575"/>
                </a:cubicBezTo>
                <a:lnTo>
                  <a:pt x="8817618" y="2427763"/>
                </a:lnTo>
                <a:cubicBezTo>
                  <a:pt x="8591416" y="2427763"/>
                  <a:pt x="8408043" y="2611136"/>
                  <a:pt x="8408043" y="2837338"/>
                </a:cubicBezTo>
                <a:lnTo>
                  <a:pt x="8415959" y="2876550"/>
                </a:lnTo>
                <a:lnTo>
                  <a:pt x="401658" y="2876550"/>
                </a:lnTo>
                <a:lnTo>
                  <a:pt x="409574" y="2837338"/>
                </a:lnTo>
                <a:cubicBezTo>
                  <a:pt x="409574" y="2639411"/>
                  <a:pt x="269180" y="2474276"/>
                  <a:pt x="82543" y="2436084"/>
                </a:cubicBezTo>
                <a:lnTo>
                  <a:pt x="0" y="2427763"/>
                </a:lnTo>
                <a:lnTo>
                  <a:pt x="0" y="409575"/>
                </a:lnTo>
                <a:cubicBezTo>
                  <a:pt x="226202" y="409575"/>
                  <a:pt x="409575" y="226202"/>
                  <a:pt x="409575" y="0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28933" y="3086757"/>
            <a:ext cx="2023615" cy="2070602"/>
          </a:xfrm>
          <a:prstGeom prst="roundRect">
            <a:avLst/>
          </a:prstGeom>
          <a:solidFill>
            <a:srgbClr val="DDCCA4"/>
          </a:solidFill>
          <a:ln w="381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65" b="1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定价依据</a:t>
            </a:r>
            <a:endParaRPr lang="zh-CN" altLang="en-US" sz="1465" b="1" dirty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zh-CN" altLang="en-US" sz="1465" b="1" dirty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465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珍珠姑娘定位于中端面膜市场，导入期价格不宜过高 </a:t>
            </a:r>
            <a:r>
              <a:rPr lang="zh-CN" altLang="en-US" sz="1465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65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3138604" y="1967959"/>
            <a:ext cx="2792551" cy="3189400"/>
          </a:xfrm>
          <a:prstGeom prst="roundRect">
            <a:avLst/>
          </a:prstGeom>
          <a:solidFill>
            <a:srgbClr val="DDCCA4"/>
          </a:solidFill>
          <a:ln w="381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65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65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6726124" y="1709530"/>
            <a:ext cx="2272519" cy="2594444"/>
          </a:xfrm>
          <a:prstGeom prst="roundRect">
            <a:avLst/>
          </a:prstGeom>
          <a:solidFill>
            <a:srgbClr val="DDCCA4"/>
          </a:solidFill>
          <a:ln w="381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65" dirty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1465" dirty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AutoShape 33"/>
          <p:cNvSpPr>
            <a:spLocks noChangeArrowheads="1"/>
          </p:cNvSpPr>
          <p:nvPr/>
        </p:nvSpPr>
        <p:spPr bwMode="auto">
          <a:xfrm rot="16200000">
            <a:off x="6163991" y="3111440"/>
            <a:ext cx="304383" cy="465604"/>
          </a:xfrm>
          <a:prstGeom prst="downArrow">
            <a:avLst>
              <a:gd name="adj1" fmla="val 50000"/>
              <a:gd name="adj2" fmla="val 37972"/>
            </a:avLst>
          </a:prstGeom>
          <a:solidFill>
            <a:srgbClr val="DDCCA4"/>
          </a:solidFill>
          <a:ln w="38100">
            <a:noFill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1465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831737" y="3139395"/>
            <a:ext cx="1818005" cy="1965325"/>
          </a:xfrm>
          <a:prstGeom prst="roundRect">
            <a:avLst/>
          </a:prstGeom>
          <a:solidFill>
            <a:srgbClr val="DDCCA4"/>
          </a:solidFill>
          <a:ln w="22225">
            <a:solidFill>
              <a:srgbClr val="22315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定价依据</a:t>
            </a:r>
            <a:endParaRPr lang="zh-CN" altLang="en-US" sz="1400" b="1" dirty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珍珠姑娘定位于中端面膜市场，导入期价格不宜过高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3281588" y="2087648"/>
            <a:ext cx="2537932" cy="2950021"/>
          </a:xfrm>
          <a:prstGeom prst="roundRect">
            <a:avLst/>
          </a:prstGeom>
          <a:solidFill>
            <a:srgbClr val="DDCCA4"/>
          </a:solidFill>
          <a:ln w="22225">
            <a:solidFill>
              <a:srgbClr val="22315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65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65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405287" y="2513777"/>
            <a:ext cx="2333475" cy="20116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  <a:defRPr/>
            </a:pPr>
            <a:r>
              <a:rPr lang="zh-CN" altLang="en-US" sz="1400" b="1" dirty="0" smtClean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定价优势</a:t>
            </a:r>
            <a:endParaRPr lang="zh-CN" altLang="en-US" sz="1400" b="1" dirty="0" smtClean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 </a:t>
            </a:r>
            <a:r>
              <a:rPr lang="zh-CN" altLang="en-US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产品针对年轻消费者</a:t>
            </a:r>
            <a:r>
              <a:rPr lang="zh-CN" altLang="en-US" sz="1400" dirty="0" smtClean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，对价格</a:t>
            </a:r>
            <a:r>
              <a:rPr lang="zh-CN" altLang="en-US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需要合理规划</a:t>
            </a:r>
            <a:endParaRPr lang="zh-CN" altLang="en-US" sz="1400" dirty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</a:t>
            </a:r>
            <a:r>
              <a:rPr lang="zh-CN" altLang="en-US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相对于高档品牌，在导入期可以在价格上取得竞争优势。</a:t>
            </a:r>
            <a:endParaRPr lang="zh-CN" altLang="en-US" sz="1400" dirty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6856290" y="1827633"/>
            <a:ext cx="1998852" cy="2360144"/>
          </a:xfrm>
          <a:prstGeom prst="roundRect">
            <a:avLst/>
          </a:prstGeom>
          <a:noFill/>
          <a:ln w="22225">
            <a:solidFill>
              <a:srgbClr val="223154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DDCCA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65" dirty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1465" dirty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954709" y="1898113"/>
            <a:ext cx="1913132" cy="233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价格策略</a:t>
            </a:r>
            <a:endParaRPr lang="zh-CN" altLang="en-US" sz="1400" b="1" dirty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京润珍珠氨基酸莹润熬夜面膜7片装</a:t>
            </a:r>
            <a:endParaRPr lang="zh-CN" altLang="en-US" sz="1400" dirty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价格：</a:t>
            </a:r>
            <a:r>
              <a:rPr lang="en-US" altLang="zh-CN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77</a:t>
            </a:r>
            <a:r>
              <a:rPr lang="zh-CN" altLang="en-US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</a:t>
            </a:r>
            <a:endParaRPr lang="zh-CN" altLang="en-US" sz="1400" dirty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京润珍珠氨基酸莹润熬夜面膜</a:t>
            </a:r>
            <a:r>
              <a:rPr lang="en-US" altLang="zh-CN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21</a:t>
            </a:r>
            <a:r>
              <a:rPr lang="zh-CN" altLang="en-US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片装</a:t>
            </a:r>
            <a:endParaRPr lang="zh-CN" altLang="en-US" sz="1400" dirty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价格：</a:t>
            </a:r>
            <a:r>
              <a:rPr lang="en-US" altLang="zh-CN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159</a:t>
            </a:r>
            <a:r>
              <a:rPr lang="zh-CN" altLang="en-US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</a:t>
            </a:r>
            <a:endParaRPr lang="zh-CN" altLang="en-US" sz="1400" dirty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淘宝店chenying0907 23"/>
          <p:cNvGrpSpPr/>
          <p:nvPr/>
        </p:nvGrpSpPr>
        <p:grpSpPr>
          <a:xfrm>
            <a:off x="3831871" y="329613"/>
            <a:ext cx="539903" cy="511267"/>
            <a:chOff x="4797425" y="2112963"/>
            <a:chExt cx="2605088" cy="2632075"/>
          </a:xfrm>
        </p:grpSpPr>
        <p:sp>
          <p:nvSpPr>
            <p:cNvPr id="19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57" t="-2080" r="-1"/>
          <a:stretch>
            <a:fillRect/>
          </a:stretch>
        </p:blipFill>
        <p:spPr>
          <a:xfrm rot="15959365">
            <a:off x="-702900" y="2988973"/>
            <a:ext cx="4155809" cy="326623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82631" y="369084"/>
            <a:ext cx="170688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渠道策略</a:t>
            </a:r>
            <a:endParaRPr lang="zh-CN" altLang="en-US" sz="2400" b="1" spc="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251809" y="1037108"/>
            <a:ext cx="2102985" cy="2146797"/>
          </a:xfrm>
          <a:prstGeom prst="roundRect">
            <a:avLst/>
          </a:prstGeom>
          <a:solidFill>
            <a:srgbClr val="DDCCA4"/>
          </a:solidFill>
          <a:ln w="381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65" dirty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AutoShape 33"/>
          <p:cNvSpPr>
            <a:spLocks noChangeArrowheads="1"/>
          </p:cNvSpPr>
          <p:nvPr/>
        </p:nvSpPr>
        <p:spPr bwMode="auto">
          <a:xfrm rot="16200000">
            <a:off x="5462031" y="2905974"/>
            <a:ext cx="472053" cy="466893"/>
          </a:xfrm>
          <a:prstGeom prst="downArrow">
            <a:avLst>
              <a:gd name="adj1" fmla="val 50000"/>
              <a:gd name="adj2" fmla="val 37917"/>
            </a:avLst>
          </a:prstGeom>
          <a:solidFill>
            <a:srgbClr val="DDCCA4"/>
          </a:solidFill>
          <a:ln w="38100">
            <a:noFill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1465" dirty="0">
              <a:solidFill>
                <a:srgbClr val="002060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830527" y="2534977"/>
            <a:ext cx="4171682" cy="1360718"/>
          </a:xfrm>
          <a:custGeom>
            <a:avLst/>
            <a:gdLst>
              <a:gd name="connsiteX0" fmla="*/ 409575 w 8817618"/>
              <a:gd name="connsiteY0" fmla="*/ 0 h 2876550"/>
              <a:gd name="connsiteX1" fmla="*/ 8408043 w 8817618"/>
              <a:gd name="connsiteY1" fmla="*/ 0 h 2876550"/>
              <a:gd name="connsiteX2" fmla="*/ 8440229 w 8817618"/>
              <a:gd name="connsiteY2" fmla="*/ 159425 h 2876550"/>
              <a:gd name="connsiteX3" fmla="*/ 8817618 w 8817618"/>
              <a:gd name="connsiteY3" fmla="*/ 409575 h 2876550"/>
              <a:gd name="connsiteX4" fmla="*/ 8817618 w 8817618"/>
              <a:gd name="connsiteY4" fmla="*/ 2427763 h 2876550"/>
              <a:gd name="connsiteX5" fmla="*/ 8408043 w 8817618"/>
              <a:gd name="connsiteY5" fmla="*/ 2837338 h 2876550"/>
              <a:gd name="connsiteX6" fmla="*/ 8415959 w 8817618"/>
              <a:gd name="connsiteY6" fmla="*/ 2876550 h 2876550"/>
              <a:gd name="connsiteX7" fmla="*/ 401658 w 8817618"/>
              <a:gd name="connsiteY7" fmla="*/ 2876550 h 2876550"/>
              <a:gd name="connsiteX8" fmla="*/ 409574 w 8817618"/>
              <a:gd name="connsiteY8" fmla="*/ 2837338 h 2876550"/>
              <a:gd name="connsiteX9" fmla="*/ 82543 w 8817618"/>
              <a:gd name="connsiteY9" fmla="*/ 2436084 h 2876550"/>
              <a:gd name="connsiteX10" fmla="*/ 0 w 8817618"/>
              <a:gd name="connsiteY10" fmla="*/ 2427763 h 2876550"/>
              <a:gd name="connsiteX11" fmla="*/ 0 w 8817618"/>
              <a:gd name="connsiteY11" fmla="*/ 409575 h 2876550"/>
              <a:gd name="connsiteX12" fmla="*/ 409575 w 8817618"/>
              <a:gd name="connsiteY12" fmla="*/ 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7618" h="2876550">
                <a:moveTo>
                  <a:pt x="409575" y="0"/>
                </a:moveTo>
                <a:lnTo>
                  <a:pt x="8408043" y="0"/>
                </a:lnTo>
                <a:lnTo>
                  <a:pt x="8440229" y="159425"/>
                </a:lnTo>
                <a:cubicBezTo>
                  <a:pt x="8502407" y="306428"/>
                  <a:pt x="8647967" y="409575"/>
                  <a:pt x="8817618" y="409575"/>
                </a:cubicBezTo>
                <a:lnTo>
                  <a:pt x="8817618" y="2427763"/>
                </a:lnTo>
                <a:cubicBezTo>
                  <a:pt x="8591416" y="2427763"/>
                  <a:pt x="8408043" y="2611136"/>
                  <a:pt x="8408043" y="2837338"/>
                </a:cubicBezTo>
                <a:lnTo>
                  <a:pt x="8415959" y="2876550"/>
                </a:lnTo>
                <a:lnTo>
                  <a:pt x="401658" y="2876550"/>
                </a:lnTo>
                <a:lnTo>
                  <a:pt x="409574" y="2837338"/>
                </a:lnTo>
                <a:cubicBezTo>
                  <a:pt x="409574" y="2639411"/>
                  <a:pt x="269180" y="2474276"/>
                  <a:pt x="82543" y="2436084"/>
                </a:cubicBezTo>
                <a:lnTo>
                  <a:pt x="0" y="2427763"/>
                </a:lnTo>
                <a:lnTo>
                  <a:pt x="0" y="409575"/>
                </a:lnTo>
                <a:cubicBezTo>
                  <a:pt x="226202" y="409575"/>
                  <a:pt x="409575" y="226202"/>
                  <a:pt x="409575" y="0"/>
                </a:cubicBezTo>
                <a:close/>
              </a:path>
            </a:pathLst>
          </a:custGeom>
          <a:solidFill>
            <a:srgbClr val="DDCCA4"/>
          </a:solidFill>
          <a:ln>
            <a:noFill/>
          </a:ln>
          <a:effectLst>
            <a:outerShdw blurRad="254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968948" y="2627046"/>
            <a:ext cx="3929763" cy="1186739"/>
          </a:xfrm>
          <a:custGeom>
            <a:avLst/>
            <a:gdLst>
              <a:gd name="connsiteX0" fmla="*/ 409575 w 8817618"/>
              <a:gd name="connsiteY0" fmla="*/ 0 h 2876550"/>
              <a:gd name="connsiteX1" fmla="*/ 8408043 w 8817618"/>
              <a:gd name="connsiteY1" fmla="*/ 0 h 2876550"/>
              <a:gd name="connsiteX2" fmla="*/ 8440229 w 8817618"/>
              <a:gd name="connsiteY2" fmla="*/ 159425 h 2876550"/>
              <a:gd name="connsiteX3" fmla="*/ 8817618 w 8817618"/>
              <a:gd name="connsiteY3" fmla="*/ 409575 h 2876550"/>
              <a:gd name="connsiteX4" fmla="*/ 8817618 w 8817618"/>
              <a:gd name="connsiteY4" fmla="*/ 2427763 h 2876550"/>
              <a:gd name="connsiteX5" fmla="*/ 8408043 w 8817618"/>
              <a:gd name="connsiteY5" fmla="*/ 2837338 h 2876550"/>
              <a:gd name="connsiteX6" fmla="*/ 8415959 w 8817618"/>
              <a:gd name="connsiteY6" fmla="*/ 2876550 h 2876550"/>
              <a:gd name="connsiteX7" fmla="*/ 401658 w 8817618"/>
              <a:gd name="connsiteY7" fmla="*/ 2876550 h 2876550"/>
              <a:gd name="connsiteX8" fmla="*/ 409574 w 8817618"/>
              <a:gd name="connsiteY8" fmla="*/ 2837338 h 2876550"/>
              <a:gd name="connsiteX9" fmla="*/ 82543 w 8817618"/>
              <a:gd name="connsiteY9" fmla="*/ 2436084 h 2876550"/>
              <a:gd name="connsiteX10" fmla="*/ 0 w 8817618"/>
              <a:gd name="connsiteY10" fmla="*/ 2427763 h 2876550"/>
              <a:gd name="connsiteX11" fmla="*/ 0 w 8817618"/>
              <a:gd name="connsiteY11" fmla="*/ 409575 h 2876550"/>
              <a:gd name="connsiteX12" fmla="*/ 409575 w 8817618"/>
              <a:gd name="connsiteY12" fmla="*/ 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7618" h="2876550">
                <a:moveTo>
                  <a:pt x="409575" y="0"/>
                </a:moveTo>
                <a:lnTo>
                  <a:pt x="8408043" y="0"/>
                </a:lnTo>
                <a:lnTo>
                  <a:pt x="8440229" y="159425"/>
                </a:lnTo>
                <a:cubicBezTo>
                  <a:pt x="8502407" y="306428"/>
                  <a:pt x="8647967" y="409575"/>
                  <a:pt x="8817618" y="409575"/>
                </a:cubicBezTo>
                <a:lnTo>
                  <a:pt x="8817618" y="2427763"/>
                </a:lnTo>
                <a:cubicBezTo>
                  <a:pt x="8591416" y="2427763"/>
                  <a:pt x="8408043" y="2611136"/>
                  <a:pt x="8408043" y="2837338"/>
                </a:cubicBezTo>
                <a:lnTo>
                  <a:pt x="8415959" y="2876550"/>
                </a:lnTo>
                <a:lnTo>
                  <a:pt x="401658" y="2876550"/>
                </a:lnTo>
                <a:lnTo>
                  <a:pt x="409574" y="2837338"/>
                </a:lnTo>
                <a:cubicBezTo>
                  <a:pt x="409574" y="2639411"/>
                  <a:pt x="269180" y="2474276"/>
                  <a:pt x="82543" y="2436084"/>
                </a:cubicBezTo>
                <a:lnTo>
                  <a:pt x="0" y="2427763"/>
                </a:lnTo>
                <a:lnTo>
                  <a:pt x="0" y="409575"/>
                </a:lnTo>
                <a:cubicBezTo>
                  <a:pt x="226202" y="409575"/>
                  <a:pt x="409575" y="226202"/>
                  <a:pt x="409575" y="0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74502" y="2689228"/>
            <a:ext cx="3765309" cy="13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渠道策略</a:t>
            </a:r>
            <a:r>
              <a:rPr lang="zh-CN" altLang="en-US" sz="1400" dirty="0" smtClean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：出于</a:t>
            </a:r>
            <a:r>
              <a:rPr lang="zh-CN" altLang="en-US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消费者的便利性以及珍珠姑娘中端定位，主打线上销售，也与聚美优品、天猫等知名电商的合作</a:t>
            </a:r>
            <a:endParaRPr lang="zh-CN" altLang="en-US" sz="1400" dirty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1400" dirty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360387" y="1167274"/>
            <a:ext cx="1864875" cy="1886464"/>
          </a:xfrm>
          <a:prstGeom prst="roundRect">
            <a:avLst/>
          </a:prstGeom>
          <a:solidFill>
            <a:srgbClr val="DDCCA4"/>
          </a:solidFill>
          <a:ln w="19050">
            <a:solidFill>
              <a:srgbClr val="22315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fontAlgn="auto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渠道</a:t>
            </a:r>
            <a:r>
              <a:rPr lang="en-US" altLang="zh-CN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：线上销售，有自己的品牌官网商城</a:t>
            </a:r>
            <a:endParaRPr lang="zh-CN" altLang="en-US" sz="1400" dirty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6241015" y="3375028"/>
            <a:ext cx="2102985" cy="2146797"/>
          </a:xfrm>
          <a:prstGeom prst="roundRect">
            <a:avLst/>
          </a:prstGeom>
          <a:solidFill>
            <a:srgbClr val="DDCCA4"/>
          </a:solidFill>
          <a:ln w="381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65" dirty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349593" y="3524244"/>
            <a:ext cx="1864875" cy="1886464"/>
          </a:xfrm>
          <a:prstGeom prst="roundRect">
            <a:avLst/>
          </a:prstGeom>
          <a:solidFill>
            <a:srgbClr val="DDCCA4"/>
          </a:solidFill>
          <a:ln w="19050">
            <a:solidFill>
              <a:srgbClr val="22315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fontAlgn="auto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渠道</a:t>
            </a:r>
            <a:r>
              <a:rPr lang="en-US" altLang="zh-CN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00" dirty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：线上销售，在聚美优品，天猫等电商建立旗舰店</a:t>
            </a:r>
            <a:endParaRPr lang="zh-CN" altLang="en-US" sz="1400" dirty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淘宝店chenying0907 23"/>
          <p:cNvGrpSpPr/>
          <p:nvPr/>
        </p:nvGrpSpPr>
        <p:grpSpPr>
          <a:xfrm>
            <a:off x="3831871" y="329613"/>
            <a:ext cx="539903" cy="511267"/>
            <a:chOff x="4797425" y="2112963"/>
            <a:chExt cx="2605088" cy="2632075"/>
          </a:xfrm>
        </p:grpSpPr>
        <p:sp>
          <p:nvSpPr>
            <p:cNvPr id="17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03091" y="377380"/>
            <a:ext cx="295021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传播策略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传播综述</a:t>
            </a:r>
            <a:endParaRPr lang="zh-CN" altLang="en-US" sz="2400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5" name="表格 14"/>
          <p:cNvGraphicFramePr/>
          <p:nvPr/>
        </p:nvGraphicFramePr>
        <p:xfrm>
          <a:off x="992557" y="1845306"/>
          <a:ext cx="7917815" cy="314470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585845"/>
                <a:gridCol w="2555240"/>
                <a:gridCol w="1776730"/>
              </a:tblGrid>
              <a:tr h="5105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传播目标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290" marR="74290" marT="37145" marB="3714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传播对策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290" marR="74290" marT="37145" marB="3714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传播方案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290" marR="74290" marT="37145" marB="37145" anchor="ctr">
                    <a:noFill/>
                  </a:tcPr>
                </a:tc>
              </a:tr>
              <a:tr h="868045">
                <a:tc>
                  <a:txBody>
                    <a:bodyPr/>
                    <a:lstStyle>
                      <a:lvl1pPr defTabSz="10287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57150" defTabSz="10287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114300" defTabSz="10287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171450" defTabSz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228600" defTabSz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1028700" rtl="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引起熬夜爱好者对京润珍珠</a:t>
                      </a:r>
                      <a:endParaRPr kumimoji="0" lang="zh-CN" altLang="en-US" sz="1400" b="0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1028700" rtl="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熬夜面膜的关注</a:t>
                      </a:r>
                      <a:endParaRPr kumimoji="0" lang="zh-CN" altLang="en-US" sz="1400" b="0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61" marR="68561" marT="34268" marB="34268" anchor="ctr" horzOverflow="overflow">
                    <a:noFill/>
                  </a:tcPr>
                </a:tc>
                <a:tc>
                  <a:txBody>
                    <a:bodyPr/>
                    <a:lstStyle>
                      <a:lvl1pPr defTabSz="10287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57150" defTabSz="10287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114300" defTabSz="10287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171450" defTabSz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228600" defTabSz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1028700" rtl="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利用薛之谦的热度，提升目标受众的关注度</a:t>
                      </a:r>
                      <a:endParaRPr kumimoji="0" lang="zh-CN" altLang="en-US" sz="1400" b="0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61" marR="68561" marT="34268" marB="34268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薛之谦微博</a:t>
                      </a:r>
                      <a:endParaRPr lang="zh-CN" altLang="en-US" sz="1400" b="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软文推广</a:t>
                      </a:r>
                      <a:endParaRPr lang="zh-CN" altLang="en-US" sz="1400" b="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290" marR="74290" marT="37145" marB="37145" anchor="ctr">
                    <a:noFill/>
                  </a:tcPr>
                </a:tc>
              </a:tr>
              <a:tr h="895985">
                <a:tc>
                  <a:txBody>
                    <a:bodyPr/>
                    <a:lstStyle>
                      <a:lvl1pPr defTabSz="10287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57150" defTabSz="10287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114300" defTabSz="10287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171450" defTabSz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228600" defTabSz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1028700" rtl="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加深消费者对于京润珍珠熬夜面膜的认识，提高它的品牌形象</a:t>
                      </a:r>
                      <a:endParaRPr kumimoji="0" lang="zh-CN" altLang="en-US" sz="1400" b="0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61" marR="68561" marT="34268" marB="34268" anchor="ctr" horzOverflow="overflow">
                    <a:noFill/>
                  </a:tcPr>
                </a:tc>
                <a:tc>
                  <a:txBody>
                    <a:bodyPr/>
                    <a:lstStyle>
                      <a:lvl1pPr defTabSz="10287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57150" defTabSz="10287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114300" defTabSz="10287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171450" defTabSz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228600" defTabSz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1028700" rtl="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使品牌形象深入人心，以感性方式影响受众</a:t>
                      </a:r>
                      <a:endParaRPr kumimoji="0" lang="zh-CN" altLang="en-US" sz="1400" b="0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61" marR="68561" marT="34268" marB="34268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H5</a:t>
                      </a:r>
                      <a:r>
                        <a:rPr lang="zh-CN" altLang="en-US" sz="14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游戏</a:t>
                      </a:r>
                      <a:r>
                        <a:rPr lang="en-US" altLang="zh-CN" sz="14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</a:t>
                      </a:r>
                      <a:r>
                        <a:rPr lang="zh-CN" altLang="en-US" sz="14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测试熬夜肌肤状态</a:t>
                      </a:r>
                      <a:endParaRPr lang="zh-CN" altLang="en-US" sz="1400" b="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74290" marR="74290" marT="37145" marB="37145" anchor="ctr">
                    <a:noFill/>
                  </a:tcPr>
                </a:tc>
              </a:tr>
              <a:tr h="870135">
                <a:tc>
                  <a:txBody>
                    <a:bodyPr/>
                    <a:lstStyle>
                      <a:lvl1pPr defTabSz="10287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57150" defTabSz="10287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114300" defTabSz="10287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171450" defTabSz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228600" defTabSz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1028700" rtl="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激发核心消费者和潜在消费者的</a:t>
                      </a:r>
                      <a:endParaRPr kumimoji="0" lang="zh-CN" altLang="en-US" sz="1400" b="0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1028700" rtl="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购买欲望</a:t>
                      </a:r>
                      <a:endParaRPr kumimoji="0" lang="zh-CN" altLang="en-US" sz="1400" b="0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61" marR="68561" marT="34268" marB="34268" anchor="ctr" horzOverflow="overflow">
                    <a:noFill/>
                  </a:tcPr>
                </a:tc>
                <a:tc>
                  <a:txBody>
                    <a:bodyPr/>
                    <a:lstStyle>
                      <a:lvl1pPr defTabSz="10287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57150" defTabSz="10287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114300" defTabSz="10287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171450" defTabSz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228600" defTabSz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228600" defTabSz="10287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1028700" rtl="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kumimoji="0" lang="zh-CN" altLang="en-US" sz="1400" b="0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树立消费者对品牌的</a:t>
                      </a:r>
                      <a:endParaRPr kumimoji="0" lang="zh-CN" altLang="en-US" sz="1400" b="0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1028700" rtl="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kumimoji="0" lang="zh-CN" altLang="en-US" sz="1400" b="0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好感度</a:t>
                      </a:r>
                      <a:endParaRPr kumimoji="0" lang="zh-CN" altLang="en-US" sz="1400" b="0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61" marR="68561" marT="34268" marB="34268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发起网易云话题</a:t>
                      </a:r>
                      <a:r>
                        <a:rPr lang="en-US" altLang="zh-CN" sz="14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#</a:t>
                      </a:r>
                      <a:r>
                        <a:rPr lang="zh-CN" altLang="en-US" sz="14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熬夜的你在干什么</a:t>
                      </a:r>
                      <a:r>
                        <a:rPr lang="en-US" altLang="zh-CN" sz="14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#</a:t>
                      </a:r>
                      <a:endParaRPr lang="en-US" altLang="zh-CN" sz="1400" b="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74290" marR="74290" marT="37145" marB="37145" anchor="ctr"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淘宝店chenying0907 23"/>
          <p:cNvGrpSpPr/>
          <p:nvPr/>
        </p:nvGrpSpPr>
        <p:grpSpPr>
          <a:xfrm>
            <a:off x="3413856" y="329613"/>
            <a:ext cx="539903" cy="511267"/>
            <a:chOff x="4797425" y="2112963"/>
            <a:chExt cx="2605088" cy="2632075"/>
          </a:xfrm>
        </p:grpSpPr>
        <p:sp>
          <p:nvSpPr>
            <p:cNvPr id="9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83945" y="377272"/>
            <a:ext cx="295021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1" hangingPunct="1">
              <a:buFontTx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传播策略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活动执行</a:t>
            </a:r>
            <a:endParaRPr lang="zh-CN" altLang="en-US" sz="2400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2607" y="2386452"/>
            <a:ext cx="3868216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活动主题：熬夜，“珍”不怕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活动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内容：邀请薛之谦在自己微博发布软文对京润珍珠熬夜面膜进行推广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活动时间：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2017.06.01-2017.06.05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247" y="1024377"/>
            <a:ext cx="2688418" cy="447836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2607" y="1990212"/>
            <a:ext cx="226822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珍有趣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淘宝店chenying0907 23"/>
          <p:cNvGrpSpPr/>
          <p:nvPr/>
        </p:nvGrpSpPr>
        <p:grpSpPr>
          <a:xfrm>
            <a:off x="3244042" y="329613"/>
            <a:ext cx="539903" cy="511267"/>
            <a:chOff x="4797425" y="2112963"/>
            <a:chExt cx="2605088" cy="2632075"/>
          </a:xfrm>
        </p:grpSpPr>
        <p:sp>
          <p:nvSpPr>
            <p:cNvPr id="10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936615" y="5664835"/>
            <a:ext cx="1906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3-1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98500" y="1094740"/>
            <a:ext cx="828548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活动主题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：熬夜，“珍”不怕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内容：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活动形式为在微信公众号上推送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H5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小游戏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消费者关注微信公众号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每晚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点之后可以登陆游戏界面测试熬夜皮肤状态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活动时间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2017.06.05-2017.06.10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30" y="3328041"/>
            <a:ext cx="1216582" cy="26820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686" y="3328041"/>
            <a:ext cx="1216582" cy="26820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583" y="3360424"/>
            <a:ext cx="1216582" cy="268206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754" y="3360424"/>
            <a:ext cx="1216582" cy="268206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2830" y="780415"/>
            <a:ext cx="226822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珍体验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83945" y="377272"/>
            <a:ext cx="295021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1" hangingPunct="1">
              <a:buFontTx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传播策略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活动执行</a:t>
            </a:r>
            <a:endParaRPr lang="zh-CN" altLang="en-US" sz="2400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5" name="淘宝店chenying0907 23"/>
          <p:cNvGrpSpPr/>
          <p:nvPr/>
        </p:nvGrpSpPr>
        <p:grpSpPr>
          <a:xfrm>
            <a:off x="3244042" y="329613"/>
            <a:ext cx="539903" cy="511267"/>
            <a:chOff x="4797425" y="2112963"/>
            <a:chExt cx="2605088" cy="2632075"/>
          </a:xfrm>
        </p:grpSpPr>
        <p:sp>
          <p:nvSpPr>
            <p:cNvPr id="16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887470" y="6030595"/>
            <a:ext cx="1906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3-2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02285" y="1188720"/>
            <a:ext cx="5999480" cy="44805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活动主题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：熬夜，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珍不怕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内容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：话题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#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熬夜的你在干什么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#   #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小公举的护肤小秘密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#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形式在网易云中发起话题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#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熬夜的你在干什么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#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，让参与话题讨论的人晒出自己在熬夜的状态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，发起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#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小公举的护肤小秘密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#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，分享和闺蜜的护肤小秘密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具体环节：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charset="0"/>
              </a:rPr>
              <a:t> 线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charset="0"/>
              </a:rPr>
              <a:t>上：每晚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charset="0"/>
              </a:rPr>
              <a:t>10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charset="0"/>
              </a:rPr>
              <a:t>点以后参与话题的人，进行话题讨论。每天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charset="0"/>
              </a:rPr>
              <a:t>将随机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charset="0"/>
              </a:rPr>
              <a:t>抽取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charset="0"/>
              </a:rPr>
              <a:t>10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charset="0"/>
              </a:rPr>
              <a:t>人送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charset="0"/>
              </a:rPr>
              <a:t>50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charset="0"/>
              </a:rPr>
              <a:t>元京润珍珠熬夜面膜现金劵，获得者可以在天猫京润珍珠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charset="0"/>
              </a:rPr>
              <a:t>旗舰店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charset="0"/>
              </a:rPr>
              <a:t>进购买熬夜面膜，前三名热门回答将送出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charset="0"/>
              </a:rPr>
              <a:t>21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charset="0"/>
              </a:rPr>
              <a:t>片熬夜面膜礼劵，可到天猫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charset="0"/>
              </a:rPr>
              <a:t>京润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charset="0"/>
              </a:rPr>
              <a:t>珍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charset="0"/>
              </a:rPr>
              <a:t>珠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charset="0"/>
              </a:rPr>
              <a:t>旗舰店进行兑换。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charset="0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2017.06.10-2017.06.15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8" name="图片 17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1569" y="1316606"/>
            <a:ext cx="2545829" cy="45304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5835" y="920115"/>
            <a:ext cx="226822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珍分享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83945" y="377272"/>
            <a:ext cx="295021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1" hangingPunct="1">
              <a:buFontTx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传播策略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活动执行</a:t>
            </a:r>
            <a:endParaRPr lang="zh-CN" altLang="en-US" sz="2400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1" name="淘宝店chenying0907 23"/>
          <p:cNvGrpSpPr/>
          <p:nvPr/>
        </p:nvGrpSpPr>
        <p:grpSpPr>
          <a:xfrm>
            <a:off x="3244042" y="329613"/>
            <a:ext cx="539903" cy="511267"/>
            <a:chOff x="4797425" y="2112963"/>
            <a:chExt cx="2605088" cy="2632075"/>
          </a:xfrm>
        </p:grpSpPr>
        <p:sp>
          <p:nvSpPr>
            <p:cNvPr id="12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501765" y="5847080"/>
            <a:ext cx="1906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3-3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80192" y="357645"/>
            <a:ext cx="2065655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>
              <a:buFontTx/>
              <a:buNone/>
            </a:pPr>
            <a:r>
              <a:rPr lang="en-US" altLang="zh-CN" sz="24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STP</a:t>
            </a:r>
            <a:r>
              <a:rPr lang="zh-CN" altLang="en-US" sz="24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</a:t>
            </a:r>
            <a:endParaRPr lang="zh-CN" altLang="en-US" sz="2400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75640" y="2207260"/>
            <a:ext cx="1972945" cy="2442845"/>
          </a:xfrm>
          <a:prstGeom prst="rect">
            <a:avLst/>
          </a:prstGeom>
          <a:solidFill>
            <a:srgbClr val="DDC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43140" y="2207260"/>
            <a:ext cx="1972945" cy="2442845"/>
          </a:xfrm>
          <a:prstGeom prst="rect">
            <a:avLst/>
          </a:prstGeom>
          <a:solidFill>
            <a:srgbClr val="DDC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894330" y="2207260"/>
            <a:ext cx="1972945" cy="2442845"/>
          </a:xfrm>
          <a:prstGeom prst="rect">
            <a:avLst/>
          </a:prstGeom>
          <a:solidFill>
            <a:srgbClr val="DDC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118735" y="2207260"/>
            <a:ext cx="1972945" cy="2442845"/>
          </a:xfrm>
          <a:prstGeom prst="rect">
            <a:avLst/>
          </a:prstGeom>
          <a:solidFill>
            <a:srgbClr val="DDC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75640" y="2207260"/>
            <a:ext cx="1972945" cy="588645"/>
          </a:xfrm>
          <a:prstGeom prst="rect">
            <a:avLst/>
          </a:prstGeom>
          <a:solidFill>
            <a:srgbClr val="6E6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894330" y="2207260"/>
            <a:ext cx="1972945" cy="588645"/>
          </a:xfrm>
          <a:prstGeom prst="rect">
            <a:avLst/>
          </a:prstGeom>
          <a:solidFill>
            <a:srgbClr val="6E6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118735" y="2207260"/>
            <a:ext cx="1972945" cy="588645"/>
          </a:xfrm>
          <a:prstGeom prst="rect">
            <a:avLst/>
          </a:prstGeom>
          <a:solidFill>
            <a:srgbClr val="6E6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343140" y="2207260"/>
            <a:ext cx="1972945" cy="588645"/>
          </a:xfrm>
          <a:prstGeom prst="rect">
            <a:avLst/>
          </a:prstGeom>
          <a:solidFill>
            <a:srgbClr val="6E6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75640" y="2324100"/>
            <a:ext cx="196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市场细分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900045" y="2311400"/>
            <a:ext cx="192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目标市场选择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113020" y="2324100"/>
            <a:ext cx="197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产品定位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337425" y="2324100"/>
            <a:ext cx="197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品牌定位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75640" y="2938145"/>
            <a:ext cx="1967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16-30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岁的时尚都市年轻女性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894330" y="2949754"/>
            <a:ext cx="1972945" cy="1188720"/>
          </a:xfrm>
          <a:prstGeom prst="rect">
            <a:avLst/>
          </a:prstGeom>
          <a:solidFill>
            <a:srgbClr val="DDCCA4"/>
          </a:solidFill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年轻时尚都市白领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学生群体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113020" y="2938145"/>
            <a:ext cx="19786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滋养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修护肌肤熬夜所受的损伤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337425" y="2938145"/>
            <a:ext cx="1978660" cy="1432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个性、优雅、趣味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年轻、珍珠气质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熬夜神器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淘宝店chenying0907 23"/>
          <p:cNvGrpSpPr/>
          <p:nvPr/>
        </p:nvGrpSpPr>
        <p:grpSpPr>
          <a:xfrm>
            <a:off x="3540289" y="329613"/>
            <a:ext cx="539903" cy="511267"/>
            <a:chOff x="4797425" y="2112963"/>
            <a:chExt cx="2605088" cy="2632075"/>
          </a:xfrm>
        </p:grpSpPr>
        <p:sp>
          <p:nvSpPr>
            <p:cNvPr id="25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3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37882" y="369084"/>
            <a:ext cx="246888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1" hangingPunct="1">
              <a:buFontTx/>
              <a:buNone/>
            </a:pPr>
            <a:r>
              <a:rPr lang="zh-CN" altLang="en-US" sz="24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核心概念推导</a:t>
            </a:r>
            <a:endParaRPr lang="zh-CN" altLang="en-US" sz="2400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42745" y="1600835"/>
            <a:ext cx="1905635" cy="1002665"/>
          </a:xfrm>
          <a:prstGeom prst="rect">
            <a:avLst/>
          </a:prstGeom>
          <a:noFill/>
          <a:ln w="28575">
            <a:solidFill>
              <a:srgbClr val="DDCCA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6E665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面膜行业在产品功能 价格上差别不大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42110" y="2952750"/>
            <a:ext cx="2047240" cy="1225550"/>
          </a:xfrm>
          <a:prstGeom prst="rect">
            <a:avLst/>
          </a:prstGeom>
          <a:noFill/>
          <a:ln w="28575">
            <a:solidFill>
              <a:srgbClr val="DDCCA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6E665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自身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京润珍珠有好玩的包装，珍珠健康养肤的理念及注重和用户互动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54810" y="4374515"/>
            <a:ext cx="2021840" cy="1246505"/>
          </a:xfrm>
          <a:prstGeom prst="rect">
            <a:avLst/>
          </a:prstGeom>
          <a:noFill/>
          <a:ln w="28575">
            <a:solidFill>
              <a:srgbClr val="DDCCA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6E665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希望修护肌肤熬夜所受的损伤，消费时有时尚好玩的体验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肘形连接符 9"/>
          <p:cNvCxnSpPr>
            <a:endCxn id="13" idx="0"/>
          </p:cNvCxnSpPr>
          <p:nvPr/>
        </p:nvCxnSpPr>
        <p:spPr>
          <a:xfrm>
            <a:off x="3547865" y="2075181"/>
            <a:ext cx="1905874" cy="1038581"/>
          </a:xfrm>
          <a:prstGeom prst="bentConnector2">
            <a:avLst/>
          </a:prstGeom>
          <a:ln w="28575">
            <a:solidFill>
              <a:srgbClr val="DDC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3676793" y="3315494"/>
            <a:ext cx="1029352" cy="8550"/>
          </a:xfrm>
          <a:prstGeom prst="line">
            <a:avLst/>
          </a:prstGeom>
          <a:ln w="28575">
            <a:solidFill>
              <a:srgbClr val="DDC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9" idx="3"/>
            <a:endCxn id="13" idx="2"/>
          </p:cNvCxnSpPr>
          <p:nvPr/>
        </p:nvCxnSpPr>
        <p:spPr>
          <a:xfrm flipV="1">
            <a:off x="3676650" y="3586480"/>
            <a:ext cx="1777365" cy="1411605"/>
          </a:xfrm>
          <a:prstGeom prst="bentConnector2">
            <a:avLst/>
          </a:prstGeom>
          <a:ln w="28575">
            <a:solidFill>
              <a:srgbClr val="DDC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706145" y="3113762"/>
            <a:ext cx="1495187" cy="472440"/>
          </a:xfrm>
          <a:prstGeom prst="rect">
            <a:avLst/>
          </a:prstGeom>
          <a:noFill/>
          <a:ln w="28575">
            <a:solidFill>
              <a:srgbClr val="DDCCA4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诉求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endParaRPr lang="zh-CN" altLang="en-US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熬夜可以美丽又好玩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>
            <a:stCxn id="13" idx="3"/>
          </p:cNvCxnSpPr>
          <p:nvPr/>
        </p:nvCxnSpPr>
        <p:spPr>
          <a:xfrm>
            <a:off x="6201332" y="3350384"/>
            <a:ext cx="1029352" cy="0"/>
          </a:xfrm>
          <a:prstGeom prst="line">
            <a:avLst/>
          </a:prstGeom>
          <a:ln w="28575">
            <a:solidFill>
              <a:srgbClr val="DDC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306762" y="2828089"/>
            <a:ext cx="844590" cy="457200"/>
          </a:xfrm>
          <a:prstGeom prst="rect">
            <a:avLst/>
          </a:prstGeom>
          <a:noFill/>
          <a:ln w="28575">
            <a:solidFill>
              <a:srgbClr val="DDCCA4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诉求方式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感性诉求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78867" y="2877055"/>
            <a:ext cx="1496735" cy="685681"/>
          </a:xfrm>
          <a:prstGeom prst="rect">
            <a:avLst/>
          </a:prstGeom>
          <a:noFill/>
          <a:ln w="28575">
            <a:solidFill>
              <a:srgbClr val="DDC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熬夜，珍不怕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7957730" y="3534767"/>
            <a:ext cx="2449" cy="839946"/>
          </a:xfrm>
          <a:prstGeom prst="line">
            <a:avLst/>
          </a:prstGeom>
          <a:ln w="28575">
            <a:solidFill>
              <a:srgbClr val="DDC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157250" y="3784250"/>
            <a:ext cx="804863" cy="274320"/>
          </a:xfrm>
          <a:prstGeom prst="rect">
            <a:avLst/>
          </a:prstGeom>
          <a:noFill/>
          <a:ln w="28575">
            <a:solidFill>
              <a:srgbClr val="DDCCA4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主题阐释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41160" y="4374515"/>
            <a:ext cx="2221230" cy="1245870"/>
          </a:xfrm>
          <a:prstGeom prst="rect">
            <a:avLst/>
          </a:prstGeom>
          <a:noFill/>
          <a:ln w="28575">
            <a:solidFill>
              <a:srgbClr val="DDC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熬夜是都市生活的常态，但是随之而来的皮肤问题令人担心，京润珍珠熬夜面膜，让消费者更加美丽。并且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谐音同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真不怕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，体现消费者的自信。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淘宝店chenying0907 23"/>
          <p:cNvGrpSpPr/>
          <p:nvPr/>
        </p:nvGrpSpPr>
        <p:grpSpPr>
          <a:xfrm>
            <a:off x="3244042" y="329613"/>
            <a:ext cx="539903" cy="511267"/>
            <a:chOff x="4797425" y="2112963"/>
            <a:chExt cx="2605088" cy="2632075"/>
          </a:xfrm>
        </p:grpSpPr>
        <p:sp>
          <p:nvSpPr>
            <p:cNvPr id="23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淘宝店chenying0907 1"/>
          <p:cNvGrpSpPr/>
          <p:nvPr/>
        </p:nvGrpSpPr>
        <p:grpSpPr>
          <a:xfrm>
            <a:off x="1061204" y="1455385"/>
            <a:ext cx="1248001" cy="1559536"/>
            <a:chOff x="1306517" y="999156"/>
            <a:chExt cx="1536494" cy="1920045"/>
          </a:xfrm>
        </p:grpSpPr>
        <p:sp>
          <p:nvSpPr>
            <p:cNvPr id="3" name="文本框 2"/>
            <p:cNvSpPr txBox="1"/>
            <p:nvPr/>
          </p:nvSpPr>
          <p:spPr>
            <a:xfrm>
              <a:off x="1366879" y="1328038"/>
              <a:ext cx="1415772" cy="159116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800">
                  <a:solidFill>
                    <a:srgbClr val="FDFCDC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defRPr>
              </a:lvl1pPr>
            </a:lstStyle>
            <a:p>
              <a:r>
                <a:rPr lang="zh-CN" altLang="en-US" sz="3900" dirty="0">
                  <a:solidFill>
                    <a:schemeClr val="accent1"/>
                  </a:solidFill>
                </a:rPr>
                <a:t>目录</a:t>
              </a:r>
              <a:endParaRPr lang="zh-CN" altLang="en-US" sz="3900" dirty="0">
                <a:solidFill>
                  <a:schemeClr val="accent1"/>
                </a:solidFill>
              </a:endParaRPr>
            </a:p>
          </p:txBody>
        </p:sp>
        <p:grpSp>
          <p:nvGrpSpPr>
            <p:cNvPr id="8" name="淘宝店chenying0907 7"/>
            <p:cNvGrpSpPr/>
            <p:nvPr/>
          </p:nvGrpSpPr>
          <p:grpSpPr>
            <a:xfrm>
              <a:off x="1306517" y="2288355"/>
              <a:ext cx="1536494" cy="50800"/>
              <a:chOff x="1415505" y="1878673"/>
              <a:chExt cx="1536494" cy="50800"/>
            </a:xfrm>
          </p:grpSpPr>
          <p:cxnSp>
            <p:nvCxnSpPr>
              <p:cNvPr id="4" name="直接连接符 3"/>
              <p:cNvCxnSpPr/>
              <p:nvPr/>
            </p:nvCxnSpPr>
            <p:spPr>
              <a:xfrm>
                <a:off x="1415505" y="1878673"/>
                <a:ext cx="1536494" cy="0"/>
              </a:xfrm>
              <a:prstGeom prst="line">
                <a:avLst/>
              </a:prstGeom>
              <a:ln w="9525" cmpd="sng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1415505" y="1929473"/>
                <a:ext cx="1536494" cy="0"/>
              </a:xfrm>
              <a:prstGeom prst="line">
                <a:avLst/>
              </a:prstGeom>
              <a:ln w="9525" cmpd="sng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1337711" y="999156"/>
              <a:ext cx="1474107" cy="359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300" dirty="0">
                  <a:solidFill>
                    <a:schemeClr val="accent1">
                      <a:alpha val="60000"/>
                    </a:schemeClr>
                  </a:solidFill>
                  <a:latin typeface="Times New Roman" panose="02020603050405020304" pitchFamily="18" charset="0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1300" dirty="0">
                <a:solidFill>
                  <a:schemeClr val="accent1">
                    <a:alpha val="60000"/>
                  </a:schemeClr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淘宝店chenying0907 14"/>
          <p:cNvGrpSpPr/>
          <p:nvPr/>
        </p:nvGrpSpPr>
        <p:grpSpPr>
          <a:xfrm>
            <a:off x="4917495" y="5099041"/>
            <a:ext cx="4169731" cy="814982"/>
            <a:chOff x="5733374" y="684598"/>
            <a:chExt cx="5133622" cy="1003376"/>
          </a:xfrm>
        </p:grpSpPr>
        <p:sp>
          <p:nvSpPr>
            <p:cNvPr id="12" name="文本框 11"/>
            <p:cNvSpPr txBox="1"/>
            <p:nvPr/>
          </p:nvSpPr>
          <p:spPr>
            <a:xfrm>
              <a:off x="5733374" y="684598"/>
              <a:ext cx="5133622" cy="568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媒  介 </a:t>
              </a:r>
              <a:r>
                <a:rPr lang="zh-CN" altLang="en-US" sz="2400" b="1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  </a:t>
              </a:r>
              <a:r>
                <a: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投  </a:t>
              </a:r>
              <a:r>
                <a:rPr lang="zh-CN" altLang="en-US" sz="2400" b="1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 放   </a:t>
              </a:r>
              <a:r>
                <a: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提  </a:t>
              </a:r>
              <a:r>
                <a:rPr lang="zh-CN" altLang="en-US" sz="2400" b="1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案 </a:t>
              </a:r>
              <a:r>
                <a:rPr lang="en-US" altLang="zh-CN" sz="2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···········22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762977" y="1346943"/>
              <a:ext cx="4498136" cy="341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ABAFA9"/>
                  </a:solidFill>
                  <a:ea typeface="微软雅黑" panose="020B0503020204020204" pitchFamily="34" charset="-122"/>
                </a:rPr>
                <a:t>媒介目标                  </a:t>
              </a:r>
              <a:r>
                <a:rPr lang="zh-CN" altLang="en-US" sz="1200" dirty="0" smtClean="0">
                  <a:solidFill>
                    <a:srgbClr val="ABAFA9"/>
                  </a:solidFill>
                  <a:ea typeface="微软雅黑" panose="020B0503020204020204" pitchFamily="34" charset="-122"/>
                </a:rPr>
                <a:t>     </a:t>
              </a:r>
              <a:r>
                <a:rPr lang="zh-CN" altLang="en-US" sz="1200" dirty="0">
                  <a:solidFill>
                    <a:srgbClr val="ABAFA9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媒介选择                 </a:t>
              </a:r>
              <a:r>
                <a:rPr lang="zh-CN" altLang="en-US" sz="1200" dirty="0" smtClean="0">
                  <a:solidFill>
                    <a:srgbClr val="ABAFA9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   </a:t>
              </a:r>
              <a:r>
                <a:rPr lang="zh-CN" altLang="en-US" sz="1200" dirty="0">
                  <a:solidFill>
                    <a:srgbClr val="ABAFA9"/>
                  </a:solidFill>
                  <a:ea typeface="微软雅黑" panose="020B0503020204020204" pitchFamily="34" charset="-122"/>
                </a:rPr>
                <a:t>媒介排期</a:t>
              </a:r>
              <a:endParaRPr lang="zh-CN" altLang="en-US" sz="1200" dirty="0">
                <a:solidFill>
                  <a:srgbClr val="ABAFA9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淘宝店chenying0907 15"/>
          <p:cNvGrpSpPr/>
          <p:nvPr/>
        </p:nvGrpSpPr>
        <p:grpSpPr>
          <a:xfrm>
            <a:off x="4826690" y="1642215"/>
            <a:ext cx="4443611" cy="696522"/>
            <a:chOff x="5733374" y="758401"/>
            <a:chExt cx="5470814" cy="857533"/>
          </a:xfrm>
        </p:grpSpPr>
        <p:sp>
          <p:nvSpPr>
            <p:cNvPr id="18" name="文本框 17"/>
            <p:cNvSpPr txBox="1"/>
            <p:nvPr/>
          </p:nvSpPr>
          <p:spPr>
            <a:xfrm>
              <a:off x="5733374" y="758401"/>
              <a:ext cx="4959950" cy="568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zh-CN" altLang="en-US" sz="24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  场  环  境  分  析 </a:t>
              </a:r>
              <a:r>
                <a:rPr lang="en-US" altLang="zh-CN" sz="2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···········</a:t>
              </a:r>
              <a:r>
                <a:rPr lang="en-US" altLang="zh-CN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748164" y="1201407"/>
              <a:ext cx="5456024" cy="414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rgbClr val="C5C8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</a:t>
              </a:r>
              <a:r>
                <a:rPr lang="zh-CN" altLang="en-US" sz="1200" dirty="0">
                  <a:solidFill>
                    <a:srgbClr val="C5C8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   </a:t>
              </a:r>
              <a:r>
                <a:rPr lang="zh-CN" altLang="en-US" sz="1200" dirty="0" smtClean="0">
                  <a:solidFill>
                    <a:srgbClr val="C5C8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  <a:r>
                <a:rPr lang="zh-CN" altLang="en-US" sz="1200" dirty="0">
                  <a:solidFill>
                    <a:srgbClr val="C5C8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   </a:t>
              </a:r>
              <a:r>
                <a:rPr lang="zh-CN" altLang="en-US" sz="1200" dirty="0" smtClean="0">
                  <a:solidFill>
                    <a:srgbClr val="C5C8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竞争者</a:t>
              </a:r>
              <a:r>
                <a:rPr lang="zh-CN" altLang="en-US" sz="1200" dirty="0">
                  <a:solidFill>
                    <a:srgbClr val="C5C8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    </a:t>
              </a:r>
              <a:r>
                <a:rPr lang="zh-CN" altLang="en-US" sz="1200" dirty="0" smtClean="0">
                  <a:solidFill>
                    <a:srgbClr val="C5C8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消费者</a:t>
              </a:r>
              <a:r>
                <a:rPr lang="zh-CN" altLang="en-US" sz="1200" dirty="0">
                  <a:solidFill>
                    <a:srgbClr val="C5C8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   </a:t>
              </a:r>
              <a:r>
                <a:rPr lang="zh-CN" altLang="en-US" sz="1200" dirty="0" smtClean="0">
                  <a:solidFill>
                    <a:srgbClr val="C5C8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rgbClr val="C5C8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</a:t>
              </a:r>
              <a:r>
                <a:rPr lang="zh-CN" altLang="en-US" sz="1200" dirty="0">
                  <a:solidFill>
                    <a:srgbClr val="C5C8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  </a:t>
              </a:r>
              <a:endParaRPr lang="zh-CN" altLang="en-US" sz="1200" dirty="0">
                <a:solidFill>
                  <a:srgbClr val="C5C8B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淘宝店chenying0907 20"/>
          <p:cNvGrpSpPr/>
          <p:nvPr/>
        </p:nvGrpSpPr>
        <p:grpSpPr>
          <a:xfrm>
            <a:off x="4917495" y="2859183"/>
            <a:ext cx="4273925" cy="776823"/>
            <a:chOff x="5733374" y="702655"/>
            <a:chExt cx="5261902" cy="956398"/>
          </a:xfrm>
        </p:grpSpPr>
        <p:sp>
          <p:nvSpPr>
            <p:cNvPr id="23" name="文本框 22"/>
            <p:cNvSpPr txBox="1"/>
            <p:nvPr/>
          </p:nvSpPr>
          <p:spPr>
            <a:xfrm>
              <a:off x="5733374" y="702655"/>
              <a:ext cx="3752131" cy="568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zh-CN" altLang="en-US" sz="24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  销  </a:t>
              </a:r>
              <a:r>
                <a:rPr lang="zh-CN" altLang="en-US" sz="2400" b="1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  案 </a:t>
              </a:r>
              <a:r>
                <a:rPr lang="en-US" altLang="zh-CN" sz="2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···········9</a:t>
              </a:r>
              <a:endPara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762977" y="1318021"/>
              <a:ext cx="5232299" cy="341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accent1">
                      <a:alpha val="74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营销目标     </a:t>
              </a:r>
              <a:r>
                <a:rPr lang="zh-CN" altLang="en-US" sz="1200" dirty="0" smtClean="0">
                  <a:solidFill>
                    <a:schemeClr val="accent1">
                      <a:alpha val="74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产品</a:t>
              </a:r>
              <a:r>
                <a:rPr lang="zh-CN" altLang="en-US" sz="1200" dirty="0">
                  <a:solidFill>
                    <a:schemeClr val="accent1">
                      <a:alpha val="74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策略   </a:t>
              </a:r>
              <a:r>
                <a:rPr lang="zh-CN" altLang="en-US" sz="1200" dirty="0" smtClean="0">
                  <a:solidFill>
                    <a:schemeClr val="accent1">
                      <a:alpha val="74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1200" dirty="0">
                  <a:solidFill>
                    <a:schemeClr val="accent1">
                      <a:alpha val="74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价格策略    </a:t>
              </a:r>
              <a:r>
                <a:rPr lang="zh-CN" altLang="en-US" sz="1200" dirty="0" smtClean="0">
                  <a:solidFill>
                    <a:schemeClr val="accent1">
                      <a:alpha val="74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200" dirty="0">
                  <a:solidFill>
                    <a:schemeClr val="accent1">
                      <a:alpha val="74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渠道策略     </a:t>
              </a:r>
              <a:r>
                <a:rPr lang="zh-CN" altLang="en-US" sz="1200" dirty="0" smtClean="0">
                  <a:solidFill>
                    <a:schemeClr val="accent1">
                      <a:alpha val="74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传播</a:t>
              </a:r>
              <a:r>
                <a:rPr lang="zh-CN" altLang="en-US" sz="1200" dirty="0">
                  <a:solidFill>
                    <a:schemeClr val="accent1">
                      <a:alpha val="74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策略</a:t>
              </a:r>
              <a:endParaRPr lang="zh-CN" altLang="en-US" sz="1200" dirty="0">
                <a:solidFill>
                  <a:schemeClr val="accent1">
                    <a:alpha val="74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淘宝店chenying0907 25"/>
          <p:cNvGrpSpPr/>
          <p:nvPr/>
        </p:nvGrpSpPr>
        <p:grpSpPr>
          <a:xfrm>
            <a:off x="4917410" y="4067624"/>
            <a:ext cx="4209807" cy="685598"/>
            <a:chOff x="5643347" y="761479"/>
            <a:chExt cx="5182963" cy="844083"/>
          </a:xfrm>
        </p:grpSpPr>
        <p:sp>
          <p:nvSpPr>
            <p:cNvPr id="28" name="文本框 27"/>
            <p:cNvSpPr txBox="1"/>
            <p:nvPr/>
          </p:nvSpPr>
          <p:spPr>
            <a:xfrm>
              <a:off x="5643347" y="761479"/>
              <a:ext cx="5182963" cy="568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zh-CN" altLang="en-US" sz="24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  意  设  计  提  案 </a:t>
              </a:r>
              <a:r>
                <a:rPr lang="en-US" altLang="zh-CN" sz="2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···········17</a:t>
              </a:r>
              <a:endPara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746112" y="1264531"/>
              <a:ext cx="4326437" cy="341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accent1">
                      <a:alpha val="74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STP</a:t>
              </a:r>
              <a:r>
                <a:rPr lang="zh-CN" altLang="en-US" sz="1200" dirty="0">
                  <a:solidFill>
                    <a:schemeClr val="accent1">
                      <a:alpha val="74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        </a:t>
              </a:r>
              <a:r>
                <a:rPr lang="zh-CN" altLang="en-US" sz="1200" dirty="0" smtClean="0">
                  <a:solidFill>
                    <a:schemeClr val="accent1">
                      <a:alpha val="74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zh-CN" altLang="en-US" sz="1200" dirty="0">
                  <a:solidFill>
                    <a:schemeClr val="accent1">
                      <a:alpha val="74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核心概念推导         </a:t>
              </a:r>
              <a:r>
                <a:rPr lang="zh-CN" altLang="en-US" sz="1200" dirty="0" smtClean="0">
                  <a:solidFill>
                    <a:schemeClr val="accent1">
                      <a:alpha val="74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 </a:t>
              </a:r>
              <a:r>
                <a:rPr lang="zh-CN" altLang="en-US" sz="1200" dirty="0">
                  <a:solidFill>
                    <a:schemeClr val="accent1">
                      <a:alpha val="74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广告表现</a:t>
              </a:r>
              <a:endParaRPr lang="zh-CN" altLang="en-US" sz="1200" dirty="0">
                <a:solidFill>
                  <a:schemeClr val="accent1">
                    <a:alpha val="74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1" name="淘宝店chenying0907 14"/>
          <p:cNvGrpSpPr/>
          <p:nvPr/>
        </p:nvGrpSpPr>
        <p:grpSpPr>
          <a:xfrm>
            <a:off x="4347854" y="757877"/>
            <a:ext cx="3635469" cy="461665"/>
            <a:chOff x="5143848" y="833107"/>
            <a:chExt cx="4475861" cy="568386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848" y="833107"/>
              <a:ext cx="569143" cy="567580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5733374" y="833107"/>
              <a:ext cx="3886335" cy="568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zh-CN" altLang="en-US" sz="24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  容  摘  要  </a:t>
              </a:r>
              <a:r>
                <a:rPr lang="en-US" altLang="zh-CN" sz="2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···········2</a:t>
              </a:r>
              <a:endPara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854" y="1759272"/>
            <a:ext cx="462280" cy="4610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854" y="2901002"/>
            <a:ext cx="462280" cy="4610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29" y="4068132"/>
            <a:ext cx="462280" cy="4610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64" y="5175572"/>
            <a:ext cx="462280" cy="46101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373245" y="796290"/>
            <a:ext cx="41846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364355" y="1791970"/>
            <a:ext cx="41846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47845" y="2924810"/>
            <a:ext cx="41846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376420" y="4100195"/>
            <a:ext cx="41846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369435" y="5240655"/>
            <a:ext cx="41846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2666365" y="1014730"/>
            <a:ext cx="5127625" cy="5173980"/>
          </a:xfrm>
          <a:prstGeom prst="roundRect">
            <a:avLst/>
          </a:prstGeom>
          <a:noFill/>
          <a:ln w="28575">
            <a:solidFill>
              <a:srgbClr val="DDCCA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95980" y="976630"/>
            <a:ext cx="3843020" cy="5212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自古情深留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不住</a:t>
            </a:r>
            <a:b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最是套路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得人心</a:t>
            </a:r>
            <a:b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早上被助理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说</a:t>
            </a:r>
            <a:b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你鞋带开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b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我竟然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下意识地看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了自己的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脚</a:t>
            </a:r>
            <a:b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中午同事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说</a:t>
            </a:r>
            <a:b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你脸上的痘痘是不是又多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b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我摸了摸自己的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脸</a:t>
            </a:r>
            <a:b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好像更平滑了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哈</a:t>
            </a:r>
            <a:b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前几天</a:t>
            </a:r>
            <a:b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足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翻身点燃了我的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热血</a:t>
            </a:r>
            <a:b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却还是搞不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明白</a:t>
            </a:r>
            <a:b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为何皮皮虾在水产界地位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急转直下</a:t>
            </a:r>
            <a:b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为何京润珍珠熬夜面膜能给予我珍珠般的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皮肤</a:t>
            </a:r>
            <a:b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为各种套路捉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急</a:t>
            </a:r>
            <a:b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不如先敷个熬夜面膜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再说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72966" y="329613"/>
            <a:ext cx="170688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1" hangingPunct="1">
              <a:buFontTx/>
              <a:buNone/>
            </a:pPr>
            <a:r>
              <a:rPr lang="zh-CN" altLang="en-US" sz="24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广告表现</a:t>
            </a:r>
            <a:endParaRPr lang="zh-CN" altLang="en-US" sz="2400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7" name="淘宝店chenying0907 23"/>
          <p:cNvGrpSpPr/>
          <p:nvPr/>
        </p:nvGrpSpPr>
        <p:grpSpPr>
          <a:xfrm>
            <a:off x="3633063" y="301581"/>
            <a:ext cx="539903" cy="511267"/>
            <a:chOff x="4797425" y="2112963"/>
            <a:chExt cx="2605088" cy="2632075"/>
          </a:xfrm>
        </p:grpSpPr>
        <p:sp>
          <p:nvSpPr>
            <p:cNvPr id="9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36604" y="380185"/>
            <a:ext cx="170688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1" hangingPunct="1">
              <a:buFontTx/>
              <a:buNone/>
            </a:pPr>
            <a:r>
              <a:rPr lang="zh-CN" altLang="en-US" sz="24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广告表现</a:t>
            </a:r>
            <a:endParaRPr lang="zh-CN" altLang="en-US" sz="2400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55" y="1751594"/>
            <a:ext cx="2622978" cy="37094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790" y="1764294"/>
            <a:ext cx="2622978" cy="37094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" y="1764294"/>
            <a:ext cx="2622978" cy="370940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淘宝店chenying0907 23"/>
          <p:cNvGrpSpPr/>
          <p:nvPr/>
        </p:nvGrpSpPr>
        <p:grpSpPr>
          <a:xfrm>
            <a:off x="3596701" y="352153"/>
            <a:ext cx="539903" cy="511267"/>
            <a:chOff x="4797425" y="2112963"/>
            <a:chExt cx="2605088" cy="2632075"/>
          </a:xfrm>
        </p:grpSpPr>
        <p:sp>
          <p:nvSpPr>
            <p:cNvPr id="12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936365" y="5863590"/>
            <a:ext cx="1906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4-1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25400" y="357645"/>
            <a:ext cx="170688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1" hangingPunct="1">
              <a:buFontTx/>
              <a:buNone/>
            </a:pPr>
            <a:r>
              <a:rPr lang="zh-CN" altLang="en-US" sz="24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广告表现</a:t>
            </a:r>
            <a:endParaRPr lang="zh-CN" altLang="en-US" sz="2400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3735" y="2209618"/>
            <a:ext cx="6158072" cy="267874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淘宝店chenying0907 23"/>
          <p:cNvGrpSpPr/>
          <p:nvPr/>
        </p:nvGrpSpPr>
        <p:grpSpPr>
          <a:xfrm>
            <a:off x="3685497" y="329613"/>
            <a:ext cx="539903" cy="511267"/>
            <a:chOff x="4797425" y="2112963"/>
            <a:chExt cx="2605088" cy="2632075"/>
          </a:xfrm>
        </p:grpSpPr>
        <p:sp>
          <p:nvSpPr>
            <p:cNvPr id="9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997960" y="5249545"/>
            <a:ext cx="1906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4-2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65210" y="3397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媒介目标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54979" y="4758663"/>
            <a:ext cx="352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米兰 昆德拉</a:t>
            </a:r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生活在别处</a:t>
            </a:r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670348" y="2052995"/>
            <a:ext cx="633313" cy="1236961"/>
          </a:xfrm>
          <a:prstGeom prst="roundRect">
            <a:avLst/>
          </a:prstGeom>
          <a:noFill/>
          <a:ln w="38100">
            <a:solidFill>
              <a:srgbClr val="DDCC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2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目标受众</a:t>
            </a:r>
            <a:endParaRPr lang="zh-CN" altLang="en-US" sz="162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313609" y="2253813"/>
            <a:ext cx="5151149" cy="713284"/>
          </a:xfrm>
          <a:prstGeom prst="roundRect">
            <a:avLst>
              <a:gd name="adj" fmla="val 18320"/>
            </a:avLst>
          </a:prstGeom>
          <a:solidFill>
            <a:srgbClr val="DDCCA4"/>
          </a:solidFill>
          <a:ln w="38100">
            <a:solidFill>
              <a:srgbClr val="DDCC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16-30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岁时尚年轻的都市女性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2642890" y="2406412"/>
            <a:ext cx="479822" cy="407591"/>
          </a:xfrm>
          <a:prstGeom prst="rightArrow">
            <a:avLst/>
          </a:prstGeom>
          <a:solidFill>
            <a:srgbClr val="DDCCA4"/>
          </a:solidFill>
          <a:ln>
            <a:solidFill>
              <a:srgbClr val="DDCCA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65" dirty="0"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313430" y="4020185"/>
            <a:ext cx="5152390" cy="824230"/>
          </a:xfrm>
          <a:prstGeom prst="roundRect">
            <a:avLst>
              <a:gd name="adj" fmla="val 8808"/>
            </a:avLst>
          </a:prstGeom>
          <a:solidFill>
            <a:srgbClr val="DDCCA4"/>
          </a:solidFill>
          <a:ln w="38100">
            <a:solidFill>
              <a:srgbClr val="DDCC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网络新型媒体能够为传播产品信息提供强大的支撑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670348" y="3683873"/>
            <a:ext cx="633313" cy="1497509"/>
          </a:xfrm>
          <a:prstGeom prst="roundRect">
            <a:avLst/>
          </a:prstGeom>
          <a:noFill/>
          <a:ln w="38100">
            <a:solidFill>
              <a:srgbClr val="DDCC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信息发布场所及原因</a:t>
            </a:r>
            <a:endParaRPr lang="zh-CN" altLang="en-US" sz="14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2642890" y="4159310"/>
            <a:ext cx="479822" cy="407591"/>
          </a:xfrm>
          <a:prstGeom prst="rightArrow">
            <a:avLst/>
          </a:prstGeom>
          <a:solidFill>
            <a:srgbClr val="DDCCA4"/>
          </a:solidFill>
          <a:ln>
            <a:solidFill>
              <a:srgbClr val="DDCCA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65" dirty="0"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淘宝店chenying0907 23"/>
          <p:cNvGrpSpPr/>
          <p:nvPr/>
        </p:nvGrpSpPr>
        <p:grpSpPr>
          <a:xfrm>
            <a:off x="3685497" y="329613"/>
            <a:ext cx="539903" cy="511267"/>
            <a:chOff x="4797425" y="2112963"/>
            <a:chExt cx="2605088" cy="2632075"/>
          </a:xfrm>
        </p:grpSpPr>
        <p:sp>
          <p:nvSpPr>
            <p:cNvPr id="17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82450" y="3544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媒介选择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6218992" y="1822861"/>
            <a:ext cx="2915563" cy="27660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fontAlgn="auto">
              <a:lnSpc>
                <a:spcPct val="150000"/>
              </a:lnSpc>
            </a:pPr>
            <a:r>
              <a:rPr lang="zh-CN" altLang="en-US" sz="19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</a:t>
            </a:r>
            <a:r>
              <a:rPr lang="zh-CN" altLang="en-US" sz="19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众接触媒体习惯</a:t>
            </a:r>
            <a:endParaRPr lang="zh-CN" altLang="en-US" sz="19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auto">
              <a:lnSpc>
                <a:spcPct val="150000"/>
              </a:lnSpc>
            </a:pPr>
            <a:r>
              <a:rPr lang="zh-CN" altLang="en-US" sz="1950" b="1" dirty="0">
                <a:solidFill>
                  <a:srgbClr val="DDCC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手机，网络</a:t>
            </a:r>
            <a:r>
              <a:rPr lang="zh-CN" altLang="en-US" sz="19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已成为人们接触信息的重要媒体</a:t>
            </a:r>
            <a:endParaRPr lang="zh-CN" altLang="en-US" sz="19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auto">
              <a:lnSpc>
                <a:spcPct val="150000"/>
              </a:lnSpc>
            </a:pPr>
            <a:r>
              <a:rPr lang="zh-CN" altLang="en-US" sz="1950" b="1" dirty="0">
                <a:solidFill>
                  <a:srgbClr val="DDCC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电视，户外</a:t>
            </a:r>
            <a:r>
              <a:rPr lang="zh-CN" altLang="en-US" sz="19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占据中等</a:t>
            </a:r>
            <a:endParaRPr lang="zh-CN" altLang="en-US" sz="19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auto">
              <a:lnSpc>
                <a:spcPct val="150000"/>
              </a:lnSpc>
            </a:pPr>
            <a:r>
              <a:rPr lang="zh-CN" altLang="en-US" sz="19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传统媒体</a:t>
            </a:r>
            <a:r>
              <a:rPr lang="zh-CN" altLang="en-US" sz="1950" b="1" dirty="0">
                <a:solidFill>
                  <a:srgbClr val="DDCC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报纸，广播</a:t>
            </a:r>
            <a:r>
              <a:rPr lang="zh-CN" altLang="en-US" sz="19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传播能力下降</a:t>
            </a:r>
            <a:endParaRPr lang="zh-CN" altLang="en-US" sz="19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61"/>
          <p:cNvGrpSpPr/>
          <p:nvPr/>
        </p:nvGrpSpPr>
        <p:grpSpPr>
          <a:xfrm>
            <a:off x="604520" y="1950085"/>
            <a:ext cx="5485765" cy="2958385"/>
            <a:chOff x="-343" y="0"/>
            <a:chExt cx="12159" cy="7859"/>
          </a:xfrm>
        </p:grpSpPr>
        <p:sp>
          <p:nvSpPr>
            <p:cNvPr id="11" name="直接连接符 62"/>
            <p:cNvSpPr/>
            <p:nvPr/>
          </p:nvSpPr>
          <p:spPr>
            <a:xfrm>
              <a:off x="2243" y="0"/>
              <a:ext cx="0" cy="6780"/>
            </a:xfrm>
            <a:prstGeom prst="line">
              <a:avLst/>
            </a:prstGeom>
            <a:solidFill>
              <a:srgbClr val="DDCCA4"/>
            </a:solidFill>
            <a:ln w="38100" cap="flat" cmpd="sng">
              <a:solidFill>
                <a:srgbClr val="DDCCA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 sz="1465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矩形 63"/>
            <p:cNvSpPr/>
            <p:nvPr/>
          </p:nvSpPr>
          <p:spPr>
            <a:xfrm>
              <a:off x="2296" y="512"/>
              <a:ext cx="6535" cy="354"/>
            </a:xfrm>
            <a:prstGeom prst="rect">
              <a:avLst/>
            </a:prstGeom>
            <a:solidFill>
              <a:srgbClr val="DDCCA4"/>
            </a:solidFill>
            <a:ln w="9525">
              <a:solidFill>
                <a:srgbClr val="0A3E77"/>
              </a:solidFill>
            </a:ln>
          </p:spPr>
          <p:txBody>
            <a:bodyPr anchor="t"/>
            <a:lstStyle/>
            <a:p>
              <a:pPr lvl="0"/>
              <a:endParaRPr lang="zh-CN" altLang="en-US" sz="146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直接连接符 64"/>
            <p:cNvSpPr/>
            <p:nvPr/>
          </p:nvSpPr>
          <p:spPr>
            <a:xfrm flipV="1">
              <a:off x="2243" y="6780"/>
              <a:ext cx="7798" cy="1"/>
            </a:xfrm>
            <a:prstGeom prst="line">
              <a:avLst/>
            </a:prstGeom>
            <a:solidFill>
              <a:srgbClr val="DDCCA4"/>
            </a:solidFill>
            <a:ln w="38100" cap="flat" cmpd="sng">
              <a:solidFill>
                <a:srgbClr val="DDCCA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 sz="1465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矩形 75"/>
            <p:cNvSpPr/>
            <p:nvPr/>
          </p:nvSpPr>
          <p:spPr>
            <a:xfrm>
              <a:off x="2265" y="2381"/>
              <a:ext cx="4519" cy="354"/>
            </a:xfrm>
            <a:prstGeom prst="rect">
              <a:avLst/>
            </a:prstGeom>
            <a:solidFill>
              <a:srgbClr val="DDCCA4"/>
            </a:solidFill>
            <a:ln w="9525">
              <a:solidFill>
                <a:srgbClr val="0A3E77"/>
              </a:solidFill>
            </a:ln>
          </p:spPr>
          <p:txBody>
            <a:bodyPr anchor="t"/>
            <a:lstStyle/>
            <a:p>
              <a:pPr lvl="0"/>
              <a:endParaRPr lang="zh-CN" altLang="en-US" sz="146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76"/>
            <p:cNvSpPr/>
            <p:nvPr/>
          </p:nvSpPr>
          <p:spPr>
            <a:xfrm>
              <a:off x="2296" y="1414"/>
              <a:ext cx="6271" cy="354"/>
            </a:xfrm>
            <a:prstGeom prst="rect">
              <a:avLst/>
            </a:prstGeom>
            <a:solidFill>
              <a:srgbClr val="DDCCA4"/>
            </a:solidFill>
            <a:ln w="9525">
              <a:solidFill>
                <a:srgbClr val="0A3E77"/>
              </a:solidFill>
            </a:ln>
          </p:spPr>
          <p:txBody>
            <a:bodyPr anchor="t"/>
            <a:lstStyle/>
            <a:p>
              <a:pPr lvl="0"/>
              <a:endParaRPr lang="zh-CN" altLang="en-US" sz="146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77"/>
            <p:cNvSpPr/>
            <p:nvPr/>
          </p:nvSpPr>
          <p:spPr>
            <a:xfrm>
              <a:off x="2282" y="3306"/>
              <a:ext cx="3881" cy="354"/>
            </a:xfrm>
            <a:prstGeom prst="rect">
              <a:avLst/>
            </a:prstGeom>
            <a:solidFill>
              <a:srgbClr val="DDCCA4"/>
            </a:solidFill>
            <a:ln w="9525">
              <a:solidFill>
                <a:srgbClr val="0A3E77"/>
              </a:solidFill>
            </a:ln>
          </p:spPr>
          <p:txBody>
            <a:bodyPr anchor="t"/>
            <a:lstStyle/>
            <a:p>
              <a:pPr lvl="0"/>
              <a:endParaRPr lang="zh-CN" altLang="en-US" sz="146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78"/>
            <p:cNvSpPr/>
            <p:nvPr/>
          </p:nvSpPr>
          <p:spPr>
            <a:xfrm>
              <a:off x="2296" y="4256"/>
              <a:ext cx="3224" cy="353"/>
            </a:xfrm>
            <a:prstGeom prst="rect">
              <a:avLst/>
            </a:prstGeom>
            <a:solidFill>
              <a:srgbClr val="DDCCA4"/>
            </a:solidFill>
            <a:ln w="9525">
              <a:solidFill>
                <a:srgbClr val="0A3E77"/>
              </a:solidFill>
            </a:ln>
          </p:spPr>
          <p:txBody>
            <a:bodyPr anchor="t"/>
            <a:lstStyle/>
            <a:p>
              <a:pPr lvl="0"/>
              <a:endParaRPr lang="zh-CN" altLang="en-US" sz="146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79"/>
            <p:cNvSpPr/>
            <p:nvPr/>
          </p:nvSpPr>
          <p:spPr>
            <a:xfrm>
              <a:off x="2296" y="5149"/>
              <a:ext cx="2184" cy="354"/>
            </a:xfrm>
            <a:prstGeom prst="rect">
              <a:avLst/>
            </a:prstGeom>
            <a:solidFill>
              <a:srgbClr val="DDCCA4"/>
            </a:solidFill>
            <a:ln w="9525">
              <a:solidFill>
                <a:srgbClr val="0A3E77"/>
              </a:solidFill>
            </a:ln>
          </p:spPr>
          <p:txBody>
            <a:bodyPr anchor="t"/>
            <a:lstStyle/>
            <a:p>
              <a:pPr lvl="0"/>
              <a:endParaRPr lang="zh-CN" altLang="en-US" sz="146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80"/>
            <p:cNvSpPr/>
            <p:nvPr/>
          </p:nvSpPr>
          <p:spPr>
            <a:xfrm>
              <a:off x="2296" y="5928"/>
              <a:ext cx="1641" cy="354"/>
            </a:xfrm>
            <a:prstGeom prst="rect">
              <a:avLst/>
            </a:prstGeom>
            <a:solidFill>
              <a:srgbClr val="DDCCA4"/>
            </a:solidFill>
            <a:ln w="9525">
              <a:solidFill>
                <a:srgbClr val="0A3E77"/>
              </a:solidFill>
            </a:ln>
          </p:spPr>
          <p:txBody>
            <a:bodyPr anchor="t"/>
            <a:lstStyle/>
            <a:p>
              <a:pPr lvl="0"/>
              <a:endParaRPr lang="zh-CN" altLang="en-US" sz="146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81"/>
            <p:cNvSpPr txBox="1"/>
            <p:nvPr/>
          </p:nvSpPr>
          <p:spPr>
            <a:xfrm>
              <a:off x="-343" y="290"/>
              <a:ext cx="2584" cy="8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46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146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网络媒体</a:t>
              </a:r>
              <a:endParaRPr lang="zh-CN" altLang="en-US" sz="14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82"/>
            <p:cNvSpPr txBox="1"/>
            <p:nvPr/>
          </p:nvSpPr>
          <p:spPr>
            <a:xfrm>
              <a:off x="626" y="1102"/>
              <a:ext cx="1978" cy="8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zh-CN" sz="146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</a:t>
              </a:r>
              <a:endParaRPr lang="zh-CN" altLang="zh-CN" sz="14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83"/>
            <p:cNvSpPr txBox="1"/>
            <p:nvPr/>
          </p:nvSpPr>
          <p:spPr>
            <a:xfrm>
              <a:off x="626" y="1914"/>
              <a:ext cx="1937" cy="87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/>
              <a:r>
                <a:rPr lang="zh-CN" altLang="en-US" sz="146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电视</a:t>
              </a:r>
              <a:endParaRPr lang="zh-CN" altLang="en-US" sz="14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84"/>
            <p:cNvSpPr txBox="1"/>
            <p:nvPr/>
          </p:nvSpPr>
          <p:spPr>
            <a:xfrm>
              <a:off x="626" y="2887"/>
              <a:ext cx="1694" cy="8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46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户外</a:t>
              </a:r>
              <a:endParaRPr lang="zh-CN" altLang="en-US" sz="14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85"/>
            <p:cNvSpPr txBox="1"/>
            <p:nvPr/>
          </p:nvSpPr>
          <p:spPr>
            <a:xfrm>
              <a:off x="626" y="3859"/>
              <a:ext cx="1569" cy="87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/>
              <a:r>
                <a:rPr lang="zh-CN" altLang="en-US" sz="146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广播</a:t>
              </a:r>
              <a:endParaRPr lang="zh-CN" altLang="en-US" sz="14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86"/>
            <p:cNvSpPr txBox="1"/>
            <p:nvPr/>
          </p:nvSpPr>
          <p:spPr>
            <a:xfrm>
              <a:off x="626" y="4834"/>
              <a:ext cx="1598" cy="8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46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报纸</a:t>
              </a:r>
              <a:endParaRPr lang="zh-CN" altLang="en-US" sz="14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87"/>
            <p:cNvSpPr txBox="1"/>
            <p:nvPr/>
          </p:nvSpPr>
          <p:spPr>
            <a:xfrm>
              <a:off x="626" y="5645"/>
              <a:ext cx="1569" cy="87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/>
              <a:r>
                <a:rPr lang="zh-CN" altLang="en-US" sz="146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杂志</a:t>
              </a:r>
              <a:endParaRPr lang="zh-CN" altLang="en-US" sz="14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88"/>
            <p:cNvSpPr txBox="1"/>
            <p:nvPr/>
          </p:nvSpPr>
          <p:spPr>
            <a:xfrm>
              <a:off x="1727" y="6980"/>
              <a:ext cx="639" cy="8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4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89"/>
            <p:cNvSpPr txBox="1"/>
            <p:nvPr/>
          </p:nvSpPr>
          <p:spPr>
            <a:xfrm>
              <a:off x="2272" y="6980"/>
              <a:ext cx="1334" cy="64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endParaRPr lang="zh-CN" altLang="en-US" sz="1465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94"/>
            <p:cNvSpPr txBox="1"/>
            <p:nvPr/>
          </p:nvSpPr>
          <p:spPr>
            <a:xfrm>
              <a:off x="6601" y="7000"/>
              <a:ext cx="1208" cy="64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endParaRPr lang="zh-CN" altLang="en-US" sz="1465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95"/>
            <p:cNvSpPr txBox="1"/>
            <p:nvPr/>
          </p:nvSpPr>
          <p:spPr>
            <a:xfrm>
              <a:off x="7336" y="7000"/>
              <a:ext cx="1209" cy="64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endParaRPr lang="zh-CN" altLang="en-US" sz="1465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96"/>
            <p:cNvSpPr txBox="1"/>
            <p:nvPr/>
          </p:nvSpPr>
          <p:spPr>
            <a:xfrm>
              <a:off x="8195" y="7000"/>
              <a:ext cx="1126" cy="64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endParaRPr lang="zh-CN" altLang="en-US" sz="1465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97"/>
            <p:cNvSpPr txBox="1"/>
            <p:nvPr/>
          </p:nvSpPr>
          <p:spPr>
            <a:xfrm>
              <a:off x="9087" y="7000"/>
              <a:ext cx="1103" cy="64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endParaRPr lang="zh-CN" altLang="en-US" sz="1465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98"/>
            <p:cNvSpPr txBox="1"/>
            <p:nvPr/>
          </p:nvSpPr>
          <p:spPr>
            <a:xfrm>
              <a:off x="9544" y="6910"/>
              <a:ext cx="2272" cy="8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4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endParaRPr lang="zh-CN" altLang="en-US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99"/>
            <p:cNvSpPr txBox="1"/>
            <p:nvPr/>
          </p:nvSpPr>
          <p:spPr>
            <a:xfrm>
              <a:off x="8845" y="363"/>
              <a:ext cx="1243" cy="8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en-US" altLang="zh-CN" sz="14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87</a:t>
              </a:r>
              <a:endParaRPr lang="en-US" altLang="zh-CN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100"/>
            <p:cNvSpPr txBox="1"/>
            <p:nvPr/>
          </p:nvSpPr>
          <p:spPr>
            <a:xfrm>
              <a:off x="8589" y="1248"/>
              <a:ext cx="1212" cy="8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4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en-US" altLang="zh-CN" sz="14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altLang="zh-CN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101"/>
            <p:cNvSpPr txBox="1"/>
            <p:nvPr/>
          </p:nvSpPr>
          <p:spPr>
            <a:xfrm>
              <a:off x="6879" y="2208"/>
              <a:ext cx="1330" cy="8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4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56</a:t>
              </a:r>
              <a:endParaRPr lang="zh-CN" altLang="en-US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102"/>
            <p:cNvSpPr txBox="1"/>
            <p:nvPr/>
          </p:nvSpPr>
          <p:spPr>
            <a:xfrm>
              <a:off x="6237" y="3145"/>
              <a:ext cx="1264" cy="8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4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en-US" altLang="zh-CN" sz="14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altLang="zh-CN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103"/>
            <p:cNvSpPr txBox="1"/>
            <p:nvPr/>
          </p:nvSpPr>
          <p:spPr>
            <a:xfrm>
              <a:off x="5601" y="4124"/>
              <a:ext cx="1177" cy="8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4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en-US" altLang="zh-CN" sz="14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104"/>
            <p:cNvSpPr txBox="1"/>
            <p:nvPr/>
          </p:nvSpPr>
          <p:spPr>
            <a:xfrm>
              <a:off x="4624" y="4983"/>
              <a:ext cx="1172" cy="8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en-US" altLang="zh-CN" sz="14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33</a:t>
              </a:r>
              <a:endParaRPr lang="en-US" altLang="zh-CN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105"/>
            <p:cNvSpPr txBox="1"/>
            <p:nvPr/>
          </p:nvSpPr>
          <p:spPr>
            <a:xfrm>
              <a:off x="4139" y="5854"/>
              <a:ext cx="1036" cy="8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en-US" altLang="zh-CN" sz="14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endParaRPr lang="en-US" altLang="zh-CN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6509990" y="4706890"/>
            <a:ext cx="2860078" cy="31777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/>
            <a:r>
              <a:rPr lang="zh-CN" altLang="en-US" sz="146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</a:t>
            </a:r>
            <a:r>
              <a:rPr lang="en-US" altLang="zh-CN" sz="146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5-1  </a:t>
            </a:r>
            <a:r>
              <a:rPr lang="zh-CN" altLang="en-US" sz="146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</a:t>
            </a:r>
            <a:r>
              <a:rPr lang="zh-CN" altLang="en-US" sz="14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来源：</a:t>
            </a:r>
            <a:r>
              <a:rPr lang="en-US" altLang="zh-CN" sz="14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CTR</a:t>
            </a:r>
            <a:r>
              <a:rPr lang="zh-CN" altLang="en-US" sz="14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媒介智讯</a:t>
            </a:r>
            <a:endParaRPr lang="zh-CN" altLang="en-US" sz="1465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1356925" y="5549510"/>
            <a:ext cx="6815535" cy="627018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356925" y="5695563"/>
            <a:ext cx="681553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结论：选择手机，网络媒体  （ 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微博   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   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网易云音乐）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淘宝店chenying0907 23"/>
          <p:cNvGrpSpPr/>
          <p:nvPr/>
        </p:nvGrpSpPr>
        <p:grpSpPr>
          <a:xfrm>
            <a:off x="3685497" y="329613"/>
            <a:ext cx="539903" cy="511267"/>
            <a:chOff x="4797425" y="2112963"/>
            <a:chExt cx="2605088" cy="2632075"/>
          </a:xfrm>
        </p:grpSpPr>
        <p:sp>
          <p:nvSpPr>
            <p:cNvPr id="49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1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056765" y="4821555"/>
            <a:ext cx="1906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表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5-1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淘宝店chenying0907 1"/>
          <p:cNvGrpSpPr/>
          <p:nvPr/>
        </p:nvGrpSpPr>
        <p:grpSpPr>
          <a:xfrm>
            <a:off x="3766342" y="351353"/>
            <a:ext cx="3549650" cy="460695"/>
            <a:chOff x="4535455" y="288096"/>
            <a:chExt cx="3549650" cy="460695"/>
          </a:xfrm>
        </p:grpSpPr>
        <p:sp>
          <p:nvSpPr>
            <p:cNvPr id="3" name="文本框 2"/>
            <p:cNvSpPr txBox="1"/>
            <p:nvPr/>
          </p:nvSpPr>
          <p:spPr>
            <a:xfrm>
              <a:off x="4535455" y="288096"/>
              <a:ext cx="3549650" cy="457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媒介排期与广告费用预算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290396" y="350011"/>
              <a:ext cx="309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>
                  <a:latin typeface="Vivaldi" panose="03020602050506090804" pitchFamily="66" charset="0"/>
                </a:defRPr>
              </a:lvl1pPr>
            </a:lstStyle>
            <a:p>
              <a:endPara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5254979" y="4758663"/>
            <a:ext cx="352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米兰 昆德拉</a:t>
            </a:r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生活在别处</a:t>
            </a:r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59435" y="1122680"/>
          <a:ext cx="8729345" cy="482721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95655"/>
                <a:gridCol w="599440"/>
                <a:gridCol w="1057910"/>
                <a:gridCol w="1113790"/>
                <a:gridCol w="837565"/>
                <a:gridCol w="989965"/>
                <a:gridCol w="914400"/>
                <a:gridCol w="1575435"/>
                <a:gridCol w="845185"/>
              </a:tblGrid>
              <a:tr h="92837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媒体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栏目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位置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zh-CN" altLang="en-US" sz="16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  <a:endParaRPr lang="zh-CN" altLang="en-US" sz="1600" b="1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zh-CN" altLang="en-US" sz="16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投放形式</a:t>
                      </a:r>
                      <a:endParaRPr lang="zh-CN" altLang="en-US" sz="1600" b="1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投放频率</a:t>
                      </a:r>
                      <a:endParaRPr lang="zh-CN" altLang="en-US" sz="1600" b="1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投放比例</a:t>
                      </a:r>
                      <a:endParaRPr lang="zh-CN" altLang="en-US" sz="1600" b="1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活动细节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费用预算（万元）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</a:tr>
              <a:tr h="1125855">
                <a:tc>
                  <a:txBody>
                    <a:bodyPr/>
                    <a:lstStyle/>
                    <a:p>
                      <a:pPr marL="0" algn="ctr" defTabSz="914400" rtl="0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珍有趣</a:t>
                      </a:r>
                      <a:endParaRPr lang="zh-CN" altLang="en-US" sz="1400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微博</a:t>
                      </a:r>
                      <a:endParaRPr lang="zh-CN" altLang="en-US" sz="1400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薛之谦官方微博</a:t>
                      </a:r>
                      <a:endParaRPr lang="zh-CN" altLang="en-US" sz="1400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2017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-15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软文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一周一次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软文推广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endParaRPr lang="en-US" altLang="zh-CN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</a:tr>
              <a:tr h="112649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珍体验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微信界面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H5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小游戏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2017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H5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小游戏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每天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微信推广小游戏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</a:tr>
              <a:tr h="1376045">
                <a:tc>
                  <a:txBody>
                    <a:bodyPr/>
                    <a:lstStyle/>
                    <a:p>
                      <a:pPr marL="0" algn="ctr" defTabSz="914400" rtl="0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珍分享</a:t>
                      </a:r>
                      <a:endParaRPr lang="zh-CN" altLang="en-US" sz="1400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网易云音乐</a:t>
                      </a:r>
                      <a:endParaRPr lang="zh-CN" altLang="en-US" sz="1400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网易云话题</a:t>
                      </a:r>
                      <a:endParaRPr lang="zh-CN" altLang="en-US" sz="1400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2017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-15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话题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每天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网易云话题置顶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奖项设置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endParaRPr lang="en-US" altLang="zh-CN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7" marR="99067" marT="50772" marB="50772" anchor="ctr"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淘宝店chenying0907 23"/>
          <p:cNvGrpSpPr/>
          <p:nvPr/>
        </p:nvGrpSpPr>
        <p:grpSpPr>
          <a:xfrm>
            <a:off x="3204613" y="300781"/>
            <a:ext cx="539903" cy="511267"/>
            <a:chOff x="4797425" y="2112963"/>
            <a:chExt cx="2605088" cy="2632075"/>
          </a:xfrm>
        </p:grpSpPr>
        <p:sp>
          <p:nvSpPr>
            <p:cNvPr id="11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74744" y="37921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spc="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附录</a:t>
            </a:r>
            <a:endParaRPr lang="zh-CN" altLang="en-US" sz="2400" b="1" spc="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377854" y="2082817"/>
            <a:ext cx="1255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42</a:t>
            </a:r>
            <a:r>
              <a:rPr lang="en-US" altLang="zh-CN" sz="36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%</a:t>
            </a:r>
            <a:endParaRPr lang="zh-CN" altLang="en-US" sz="3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0650" y="1234458"/>
            <a:ext cx="858229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1.您有使用面膜的情况吗? ?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A.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 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没有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.您一般使用何种功效的面膜?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控油祛痘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补水美白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清洁保湿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祛斑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晒后修复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抗皱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.您购买面膜受那些因素影响较大?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朋友推荐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达人推荐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产品促销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网络广告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宣传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电视广告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产品设计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心情决定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.您网购主要通过哪些渠道?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购物网站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社交网站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直播平台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达人种草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代购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.您每天晚上睡觉一般在哪个时间段?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A.10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点前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B.10-11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C.11-12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D.12-1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E.1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点以后 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.你觉得熬夜之后你皮肤的状态如何?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很好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不太好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很糟糕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.熬夜后,您一般会选择什么样的护肤方式?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涂晚霜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敷面膜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单纯补觉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涂爽肤水 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眼霜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.你知道珍珠有哪些美容功效吗?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美白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祛斑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补水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祛痘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抗衰老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修复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.你听说过京润珍珠子产品珍珠姑娘熬夜面膜吗?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A.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 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没有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.您的性别是?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男 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女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.您的年龄是?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A.10-18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18-25 C.25-30 D.30-40 E.40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以上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83188" y="5969725"/>
            <a:ext cx="49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淘宝店chenying0907 23"/>
          <p:cNvGrpSpPr/>
          <p:nvPr/>
        </p:nvGrpSpPr>
        <p:grpSpPr>
          <a:xfrm>
            <a:off x="3934841" y="354413"/>
            <a:ext cx="539903" cy="511267"/>
            <a:chOff x="4797425" y="2112963"/>
            <a:chExt cx="2605088" cy="2632075"/>
          </a:xfrm>
        </p:grpSpPr>
        <p:sp>
          <p:nvSpPr>
            <p:cNvPr id="9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淘宝店chenying0907 23"/>
          <p:cNvGrpSpPr/>
          <p:nvPr/>
        </p:nvGrpSpPr>
        <p:grpSpPr>
          <a:xfrm>
            <a:off x="-6600295" y="1688841"/>
            <a:ext cx="1335044" cy="1335044"/>
            <a:chOff x="2618124" y="4245518"/>
            <a:chExt cx="285095" cy="285095"/>
          </a:xfrm>
        </p:grpSpPr>
        <p:sp>
          <p:nvSpPr>
            <p:cNvPr id="25" name="椭圆 24"/>
            <p:cNvSpPr/>
            <p:nvPr/>
          </p:nvSpPr>
          <p:spPr>
            <a:xfrm>
              <a:off x="2665680" y="4293074"/>
              <a:ext cx="189984" cy="189984"/>
            </a:xfrm>
            <a:prstGeom prst="ellipse">
              <a:avLst/>
            </a:prstGeom>
            <a:solidFill>
              <a:srgbClr val="FDF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618124" y="4245518"/>
              <a:ext cx="285095" cy="285095"/>
            </a:xfrm>
            <a:prstGeom prst="ellipse">
              <a:avLst/>
            </a:prstGeom>
            <a:noFill/>
            <a:ln w="44450">
              <a:solidFill>
                <a:srgbClr val="FDF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406015" y="2901997"/>
            <a:ext cx="5562600" cy="82296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熬夜，珍不怕</a:t>
            </a:r>
            <a:endParaRPr lang="zh-CN" altLang="en-US" sz="4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/>
          <p:cNvSpPr txBox="1"/>
          <p:nvPr/>
        </p:nvSpPr>
        <p:spPr>
          <a:xfrm>
            <a:off x="4345064" y="353541"/>
            <a:ext cx="140208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内容摘要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276350" y="2413121"/>
            <a:ext cx="2325548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熬夜，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珍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不怕方案提出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265226" y="2765424"/>
            <a:ext cx="2323465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京润珍珠熬夜面膜的目标消费者是</a:t>
            </a:r>
            <a:r>
              <a:rPr 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16—30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岁的都市女性。她们年轻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爱美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时尚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热爱高价值的美容产品。而熬夜是都市生活的常态，所以我们抓住她们熬夜也可以有好皮肤的特性，提出了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熬夜，</a:t>
            </a:r>
            <a:r>
              <a:rPr lang="en-US" altLang="zh-CN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珍</a:t>
            </a:r>
            <a:r>
              <a:rPr lang="en-US" altLang="zh-CN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不怕的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活动。</a:t>
            </a:r>
            <a:endParaRPr lang="zh-CN" altLang="en-US" sz="118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831871" y="2413121"/>
            <a:ext cx="2410606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熬夜，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珍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不怕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活动细节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513856" y="2414081"/>
            <a:ext cx="2331096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熬夜，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珍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不怕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媒体投放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729355" y="2741400"/>
            <a:ext cx="2444750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熬夜，</a:t>
            </a:r>
            <a:r>
              <a:rPr lang="en-US" altLang="zh-CN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珍</a:t>
            </a:r>
            <a:r>
              <a:rPr lang="en-US" altLang="zh-CN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不怕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活动主要迎合消费者想越夜越美丽的特性，通过</a:t>
            </a:r>
            <a:r>
              <a:rPr lang="en-US" altLang="zh-CN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和薛之谦一起敷面膜</a:t>
            </a:r>
            <a:r>
              <a:rPr lang="en-US" altLang="zh-CN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，微信游戏</a:t>
            </a:r>
            <a:r>
              <a:rPr lang="en-US" altLang="zh-CN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测试你的熬夜肌肤状态</a:t>
            </a:r>
            <a:r>
              <a:rPr lang="en-US" altLang="zh-CN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引起消费者对京润珍珠熬夜面膜的关注，通过</a:t>
            </a:r>
            <a:r>
              <a:rPr lang="en-US" altLang="zh-CN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珍行动</a:t>
            </a:r>
            <a:r>
              <a:rPr lang="en-US" altLang="zh-CN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珍友谊</a:t>
            </a:r>
            <a:r>
              <a:rPr lang="en-US" altLang="zh-CN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加强消费者与京润珍珠熬夜面膜的互动。</a:t>
            </a:r>
            <a:endParaRPr lang="zh-CN" altLang="en-US" sz="118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513479" y="2774950"/>
            <a:ext cx="2280285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16—30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岁的都市女性消费者的主要接触媒体是手机、网络，喜欢社交软件，所以选择微</a:t>
            </a:r>
            <a:r>
              <a:rPr lang="zh-CN" altLang="en-US" sz="118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博名人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软文推广、微信游戏测试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11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网易云推送话题。</a:t>
            </a:r>
            <a:endParaRPr lang="zh-CN" altLang="en-US" sz="118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079849" y="4705204"/>
            <a:ext cx="296353" cy="323991"/>
          </a:xfrm>
          <a:prstGeom prst="rect">
            <a:avLst/>
          </a:prstGeom>
          <a:solidFill>
            <a:srgbClr val="DDCCA4"/>
          </a:solidFill>
        </p:spPr>
        <p:txBody>
          <a:bodyPr wrap="square" rtlCol="0" anchor="ctr">
            <a:spAutoFit/>
          </a:bodyPr>
          <a:lstStyle/>
          <a:p>
            <a:r>
              <a:rPr lang="en-US" altLang="zh-CN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47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477021" y="4687460"/>
            <a:ext cx="296353" cy="323991"/>
          </a:xfrm>
          <a:prstGeom prst="rect">
            <a:avLst/>
          </a:prstGeom>
          <a:solidFill>
            <a:srgbClr val="DDCCA4"/>
          </a:solidFill>
        </p:spPr>
        <p:txBody>
          <a:bodyPr wrap="square" rtlCol="0" anchor="ctr">
            <a:spAutoFit/>
          </a:bodyPr>
          <a:lstStyle/>
          <a:p>
            <a:r>
              <a:rPr lang="en-US" altLang="zh-CN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147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7166646" y="4705204"/>
            <a:ext cx="296353" cy="323991"/>
          </a:xfrm>
          <a:prstGeom prst="rect">
            <a:avLst/>
          </a:prstGeom>
          <a:solidFill>
            <a:srgbClr val="DDCCA4"/>
          </a:solidFill>
        </p:spPr>
        <p:txBody>
          <a:bodyPr wrap="square" rtlCol="0" anchor="ctr">
            <a:spAutoFit/>
          </a:bodyPr>
          <a:lstStyle/>
          <a:p>
            <a:r>
              <a:rPr lang="en-US" altLang="zh-CN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147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>
            <p:custDataLst>
              <p:tags r:id="rId1"/>
            </p:custDataLst>
          </p:nvPr>
        </p:nvSpPr>
        <p:spPr>
          <a:xfrm>
            <a:off x="1358914" y="5166545"/>
            <a:ext cx="1799787" cy="663967"/>
          </a:xfrm>
          <a:prstGeom prst="rect">
            <a:avLst/>
          </a:prstGeom>
          <a:solidFill>
            <a:srgbClr val="DDCCA4"/>
          </a:solidFill>
        </p:spPr>
        <p:txBody>
          <a:bodyPr wrap="square" lIns="0" tIns="0" rIns="0" bIns="0" rtlCol="0" anchor="ctr" anchorCtr="0"/>
          <a:lstStyle>
            <a:defPPr>
              <a:defRPr lang="zh-CN"/>
            </a:defPPr>
            <a:lvl1pPr algn="ctr">
              <a:lnSpc>
                <a:spcPct val="140000"/>
              </a:lnSpc>
              <a:defRPr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薛之谦微博软文推广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2"/>
            </p:custDataLst>
          </p:nvPr>
        </p:nvSpPr>
        <p:spPr>
          <a:xfrm>
            <a:off x="3729355" y="5166545"/>
            <a:ext cx="1830606" cy="663967"/>
          </a:xfrm>
          <a:prstGeom prst="rect">
            <a:avLst/>
          </a:prstGeom>
          <a:solidFill>
            <a:srgbClr val="DDCCA4"/>
          </a:solidFill>
          <a:ln>
            <a:noFill/>
          </a:ln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40000"/>
              </a:lnSpc>
              <a:defRPr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H5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测试熬夜肌肤状态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3"/>
            </p:custDataLst>
          </p:nvPr>
        </p:nvSpPr>
        <p:spPr>
          <a:xfrm>
            <a:off x="5784695" y="5166545"/>
            <a:ext cx="3060257" cy="663967"/>
          </a:xfrm>
          <a:prstGeom prst="rect">
            <a:avLst/>
          </a:prstGeom>
          <a:solidFill>
            <a:srgbClr val="DDCCA4"/>
          </a:solidFill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40000"/>
              </a:lnSpc>
              <a:defRPr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网易云话题晒出自己熬夜时的状态，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同时分享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自己和闺蜜的小秘密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229397" y="955932"/>
            <a:ext cx="7615555" cy="13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膜行业竞争激烈，尤其其他国家的面膜强势进入中国。因其不同的功效，包装，品牌调性受到大众的喜爱，发展前景良好。所以，要想站稳脚跟，必需深入分析消费者特性，在各方面都做到迎合消费者消费心理，才会被消费者买账。京润珍珠针对熬夜人群提出的熬夜面膜，符合现在年轻人熬夜却需要好的肌肤状态的需求，且注重与消费者进行互动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76350" y="991870"/>
            <a:ext cx="7350760" cy="13322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淘宝店chenying0907 23"/>
          <p:cNvGrpSpPr/>
          <p:nvPr/>
        </p:nvGrpSpPr>
        <p:grpSpPr>
          <a:xfrm>
            <a:off x="3831871" y="329613"/>
            <a:ext cx="539903" cy="511267"/>
            <a:chOff x="4797425" y="2112963"/>
            <a:chExt cx="2605088" cy="2632075"/>
          </a:xfrm>
        </p:grpSpPr>
        <p:sp>
          <p:nvSpPr>
            <p:cNvPr id="23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15"/>
          <p:cNvSpPr txBox="1"/>
          <p:nvPr/>
        </p:nvSpPr>
        <p:spPr>
          <a:xfrm>
            <a:off x="4342821" y="36908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spc="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行业分析</a:t>
            </a:r>
            <a:endParaRPr lang="zh-CN" altLang="en-US" sz="2400" b="1" spc="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5329647" y="4013200"/>
            <a:ext cx="3853724" cy="73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1400" b="1" dirty="0" smtClean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2-2</a:t>
            </a:r>
            <a:r>
              <a:rPr lang="zh-CN" altLang="en-US" sz="1400" b="1" dirty="0" smtClean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b="1" dirty="0" smtClean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16-30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岁年轻女性购买面膜</a:t>
            </a:r>
            <a:r>
              <a:rPr lang="zh-CN" altLang="en-US" sz="1400" b="1" dirty="0" smtClean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的影响因素</a:t>
            </a:r>
            <a:endParaRPr lang="en-US" altLang="zh-CN" sz="1400" b="1" dirty="0" smtClean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1400" b="1" dirty="0" smtClean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来自问卷调查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9" name="图表 118"/>
          <p:cNvGraphicFramePr/>
          <p:nvPr/>
        </p:nvGraphicFramePr>
        <p:xfrm>
          <a:off x="4636022" y="1781734"/>
          <a:ext cx="4342458" cy="1919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20" name="图表 119"/>
          <p:cNvGraphicFramePr/>
          <p:nvPr/>
        </p:nvGraphicFramePr>
        <p:xfrm>
          <a:off x="1270592" y="1641289"/>
          <a:ext cx="2789285" cy="202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1" name="TextBox 4"/>
          <p:cNvSpPr txBox="1"/>
          <p:nvPr/>
        </p:nvSpPr>
        <p:spPr>
          <a:xfrm>
            <a:off x="1306138" y="4013237"/>
            <a:ext cx="2617679" cy="7315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1400" b="1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2-1</a:t>
            </a:r>
            <a:r>
              <a:rPr lang="zh-CN" altLang="en-US" sz="1400" b="1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：面膜市场零售金额变化</a:t>
            </a:r>
            <a:endParaRPr lang="en-US" altLang="zh-CN" sz="1400" b="1" dirty="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数据来自百度文库</a:t>
            </a:r>
            <a:endParaRPr lang="zh-CN" altLang="en-US" sz="1400" b="1" dirty="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1905157" y="3750246"/>
            <a:ext cx="461424" cy="144591"/>
          </a:xfrm>
          <a:prstGeom prst="rect">
            <a:avLst/>
          </a:prstGeom>
          <a:solidFill>
            <a:srgbClr val="DDC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5" dirty="0">
              <a:ea typeface="微软雅黑" panose="020B0503020204020204" pitchFamily="34" charset="-122"/>
            </a:endParaRPr>
          </a:p>
        </p:txBody>
      </p:sp>
      <p:sp>
        <p:nvSpPr>
          <p:cNvPr id="123" name="TextBox 6"/>
          <p:cNvSpPr txBox="1"/>
          <p:nvPr/>
        </p:nvSpPr>
        <p:spPr>
          <a:xfrm>
            <a:off x="2366581" y="3670174"/>
            <a:ext cx="1173452" cy="2877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270" dirty="0" smtClean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金额（亿元）</a:t>
            </a:r>
            <a:endParaRPr lang="zh-CN" altLang="en-US" sz="1270" dirty="0" smtClean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圆角矩形 123"/>
          <p:cNvSpPr/>
          <p:nvPr/>
        </p:nvSpPr>
        <p:spPr>
          <a:xfrm>
            <a:off x="1544320" y="5073650"/>
            <a:ext cx="6585585" cy="895985"/>
          </a:xfrm>
          <a:prstGeom prst="roundRect">
            <a:avLst/>
          </a:prstGeom>
          <a:noFill/>
          <a:ln>
            <a:solidFill>
              <a:srgbClr val="DDC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65" dirty="0">
              <a:solidFill>
                <a:srgbClr val="2E75B6"/>
              </a:solidFill>
              <a:ea typeface="微软雅黑" panose="020B0503020204020204" pitchFamily="3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1650645" y="5155276"/>
            <a:ext cx="637321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结论：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我国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面膜行业处于成长期，市场需求大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2.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面膜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属于快消耗品，对于面膜行业来说，未来前景较好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淘宝店chenying0907 23"/>
          <p:cNvGrpSpPr/>
          <p:nvPr/>
        </p:nvGrpSpPr>
        <p:grpSpPr>
          <a:xfrm>
            <a:off x="3831871" y="329613"/>
            <a:ext cx="539903" cy="511267"/>
            <a:chOff x="4797425" y="2112963"/>
            <a:chExt cx="2605088" cy="2632075"/>
          </a:xfrm>
        </p:grpSpPr>
        <p:sp>
          <p:nvSpPr>
            <p:cNvPr id="16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11584" y="343628"/>
            <a:ext cx="170688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spc="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产品分析</a:t>
            </a:r>
            <a:endParaRPr lang="zh-CN" altLang="en-US" sz="2400" b="1" spc="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 descr="timg"/>
          <p:cNvPicPr>
            <a:picLocks noChangeAspect="1"/>
          </p:cNvPicPr>
          <p:nvPr/>
        </p:nvPicPr>
        <p:blipFill rotWithShape="1">
          <a:blip r:embed="rId1"/>
          <a:srcRect l="21315" t="14615" r="21487" b="6487"/>
          <a:stretch>
            <a:fillRect/>
          </a:stretch>
        </p:blipFill>
        <p:spPr>
          <a:xfrm>
            <a:off x="1057980" y="1860460"/>
            <a:ext cx="2468880" cy="3540034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>
            <a:off x="3589117" y="4984752"/>
            <a:ext cx="725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592237" y="4122418"/>
            <a:ext cx="1083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597690" y="3525595"/>
            <a:ext cx="16086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601117" y="2892122"/>
            <a:ext cx="1997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605139" y="2235836"/>
            <a:ext cx="23759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014821" y="1846671"/>
            <a:ext cx="3474399" cy="792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2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特色   </a:t>
            </a:r>
            <a:r>
              <a:rPr lang="zh-CN" altLang="en-US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珍珠的，含有氨基酸针对爱熬夜的姑娘</a:t>
            </a:r>
            <a:endParaRPr lang="zh-CN" altLang="en-US" sz="14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465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23628" y="2553455"/>
            <a:ext cx="3509686" cy="567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2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功效   </a:t>
            </a:r>
            <a:r>
              <a:rPr lang="zh-CN" altLang="en-US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京润珍珠姑娘熬夜面膜主要功效：滋养修护肌肤熬夜损伤</a:t>
            </a:r>
            <a:endParaRPr lang="zh-CN" altLang="en-US" sz="14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75593" y="3123226"/>
            <a:ext cx="3857722" cy="792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2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消费者   </a:t>
            </a:r>
            <a:r>
              <a:rPr lang="zh-CN" altLang="en-US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重点推荐人群：晚睡，熬夜，通宵狂欢等夜猫族</a:t>
            </a:r>
            <a:endParaRPr lang="zh-CN" altLang="en-US" sz="14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465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697609" y="3800051"/>
            <a:ext cx="3703372" cy="567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2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价格  </a:t>
            </a:r>
            <a:r>
              <a:rPr lang="zh-CN" altLang="en-US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京润珍珠姑娘熬夜面膜价格</a:t>
            </a:r>
            <a:r>
              <a:rPr lang="en-US" altLang="zh-CN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77</a:t>
            </a:r>
            <a:r>
              <a:rPr lang="zh-CN" altLang="en-US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</a:t>
            </a:r>
            <a:r>
              <a:rPr lang="en-US" altLang="zh-CN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盒，一盒</a:t>
            </a:r>
            <a:r>
              <a:rPr lang="en-US" altLang="zh-CN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zh-CN" altLang="en-US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贴，单价为</a:t>
            </a:r>
            <a:r>
              <a:rPr lang="en-US" altLang="zh-CN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元，组合价较划算</a:t>
            </a:r>
            <a:endParaRPr lang="zh-CN" altLang="en-US" sz="1465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372679" y="4576946"/>
            <a:ext cx="3815676" cy="792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2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    </a:t>
            </a:r>
            <a:r>
              <a:rPr lang="zh-CN" altLang="en-US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完善的珍珠产业链，打造集珍珠养殖，研发为一体的产业链。</a:t>
            </a:r>
            <a:r>
              <a:rPr lang="en-US" altLang="zh-CN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22</a:t>
            </a:r>
            <a:r>
              <a:rPr lang="zh-CN" altLang="en-US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年的技术经验，珍珠深加工技术取得国家专利</a:t>
            </a:r>
            <a:endParaRPr lang="zh-CN" altLang="en-US" sz="14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淘宝店chenying0907 23"/>
          <p:cNvGrpSpPr/>
          <p:nvPr/>
        </p:nvGrpSpPr>
        <p:grpSpPr>
          <a:xfrm>
            <a:off x="3831871" y="329613"/>
            <a:ext cx="539903" cy="511267"/>
            <a:chOff x="4797425" y="2112963"/>
            <a:chExt cx="2605088" cy="2632075"/>
          </a:xfrm>
        </p:grpSpPr>
        <p:sp>
          <p:nvSpPr>
            <p:cNvPr id="20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3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38580" y="5576570"/>
            <a:ext cx="1906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2-1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01539" y="343628"/>
            <a:ext cx="170688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spc="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竞争分析</a:t>
            </a:r>
            <a:endParaRPr lang="zh-CN" altLang="en-US" sz="2400" b="1" spc="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54979" y="4758663"/>
            <a:ext cx="352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米兰 昆德拉</a:t>
            </a:r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生活在别处</a:t>
            </a:r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表格 19"/>
          <p:cNvGraphicFramePr/>
          <p:nvPr/>
        </p:nvGraphicFramePr>
        <p:xfrm>
          <a:off x="731521" y="1456644"/>
          <a:ext cx="8255726" cy="4029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079"/>
                <a:gridCol w="1943881"/>
                <a:gridCol w="1598359"/>
                <a:gridCol w="2032635"/>
                <a:gridCol w="1484772"/>
              </a:tblGrid>
              <a:tr h="867489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品牌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京润珍珠熬夜面膜</a:t>
                      </a:r>
                      <a:endParaRPr lang="zh-CN" altLang="en-US" sz="14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百雀</a:t>
                      </a:r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羚睡眠面膜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御</a:t>
                      </a:r>
                      <a:r>
                        <a:rPr lang="zh-CN" altLang="en-US" sz="1400" b="0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泥</a:t>
                      </a:r>
                      <a:r>
                        <a:rPr lang="zh-CN" altLang="en-US" sz="1400" b="0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坊</a:t>
                      </a:r>
                      <a:endParaRPr lang="en-US" altLang="zh-CN" sz="1400" b="0" kern="1200" dirty="0" smtClean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--</a:t>
                      </a:r>
                      <a:r>
                        <a:rPr lang="zh-CN" altLang="en-US" sz="1400" b="0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玫瑰滋养熬夜面膜</a:t>
                      </a:r>
                      <a:endParaRPr lang="zh-CN" altLang="en-US" sz="1400" b="0" kern="1200" dirty="0" smtClean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韩</a:t>
                      </a:r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</a:t>
                      </a:r>
                      <a:r>
                        <a:rPr lang="zh-CN" altLang="en-US" sz="1400" b="0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熬夜达人</a:t>
                      </a:r>
                      <a:endParaRPr lang="zh-CN" altLang="en-US" sz="1400" b="0" kern="1200" dirty="0" smtClean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</a:tr>
              <a:tr h="480272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知名度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</a:tr>
              <a:tr h="685162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营销模式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线上销售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线上线下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主打线上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主打线上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</a:tr>
              <a:tr h="867489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优势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真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珍珠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滋养修护</a:t>
                      </a:r>
                      <a:endParaRPr lang="zh-CN" altLang="en-US" sz="1400" dirty="0"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肌肤熬夜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损伤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天然草本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安全不刺激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熬夜补水保湿锁水</a:t>
                      </a:r>
                      <a:endParaRPr lang="en-US" altLang="zh-CN" sz="1400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免洗</a:t>
                      </a:r>
                      <a:endParaRPr lang="zh-CN" altLang="en-US" sz="1400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补水保湿</a:t>
                      </a:r>
                      <a:endParaRPr lang="en-US" altLang="zh-CN" sz="1400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提亮收缩</a:t>
                      </a:r>
                      <a:endParaRPr lang="zh-CN" altLang="en-US" sz="1400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</a:tr>
              <a:tr h="564673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劣势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知名度低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容易过敏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精华少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假产品多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399" marR="67399" marT="33699" marB="33699" anchor="ctr">
                    <a:noFill/>
                  </a:tcPr>
                </a:tc>
              </a:tr>
              <a:tr h="564673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价格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2952" marR="82952" marT="41476" marB="41476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11/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片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2952" marR="82952" marT="41476" marB="41476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8.8/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2952" marR="82952" marT="41476" marB="41476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8.5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片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2952" marR="82952" marT="41476" marB="41476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11.5/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片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2952" marR="82952" marT="41476" marB="41476" anchor="ctr"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1520" y="5650230"/>
            <a:ext cx="2606675" cy="319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数据来源：百度、淘宝评论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淘宝店chenying0907 23"/>
          <p:cNvGrpSpPr/>
          <p:nvPr/>
        </p:nvGrpSpPr>
        <p:grpSpPr>
          <a:xfrm>
            <a:off x="3831871" y="329613"/>
            <a:ext cx="539903" cy="511267"/>
            <a:chOff x="4797425" y="2112963"/>
            <a:chExt cx="2605088" cy="2632075"/>
          </a:xfrm>
        </p:grpSpPr>
        <p:sp>
          <p:nvSpPr>
            <p:cNvPr id="11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32935" y="343628"/>
            <a:ext cx="208788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spc="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消费者写真</a:t>
            </a:r>
            <a:endParaRPr lang="zh-CN" altLang="en-US" sz="2400" b="1" spc="6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54979" y="4758663"/>
            <a:ext cx="352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米兰 昆德拉</a:t>
            </a:r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生活在别处</a:t>
            </a:r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298190" y="1595120"/>
            <a:ext cx="4428490" cy="1988820"/>
          </a:xfrm>
          <a:prstGeom prst="roundRect">
            <a:avLst/>
          </a:prstGeom>
          <a:solidFill>
            <a:schemeClr val="bg1"/>
          </a:solidFill>
          <a:ln>
            <a:solidFill>
              <a:srgbClr val="0A3E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 dirty="0"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96" y="1484144"/>
            <a:ext cx="1657928" cy="22105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484" y="3823472"/>
            <a:ext cx="1475556" cy="221057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298190" y="1682750"/>
            <a:ext cx="4357370" cy="201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年人物：  小七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职业：平面设计师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特征：个性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时尚，努力工作，为了追求极致，熬夜加班已经成为生活常态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她是一个事事追求完美的人，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不论是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在自己的工作上，还是日常的生活中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。即使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是工作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的夜晚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，她都会注重自己皮肤的保养。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036445" y="4114165"/>
            <a:ext cx="4441190" cy="1855470"/>
          </a:xfrm>
          <a:prstGeom prst="roundRect">
            <a:avLst/>
          </a:prstGeom>
          <a:solidFill>
            <a:schemeClr val="bg1"/>
          </a:solidFill>
          <a:ln>
            <a:solidFill>
              <a:srgbClr val="0A3E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 dirty="0"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36445" y="4114165"/>
            <a:ext cx="4586605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年人物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：花花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职业：大四毕业生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特征：年轻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进取，对未来充满信心。近期要提交毕业论文，常常熬夜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她喜欢时尚的东西，也爱上网，在生活中她都喜欢选择那些时尚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而又不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缺乏精致的东西，因此即使论文写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的再晚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她都会注重保护自己的皮肤，敷个面膜让皮肤好好修复一下。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淘宝店chenying0907 23"/>
          <p:cNvGrpSpPr/>
          <p:nvPr/>
        </p:nvGrpSpPr>
        <p:grpSpPr>
          <a:xfrm>
            <a:off x="3831871" y="329613"/>
            <a:ext cx="539903" cy="511267"/>
            <a:chOff x="4797425" y="2112963"/>
            <a:chExt cx="2605088" cy="2632075"/>
          </a:xfrm>
        </p:grpSpPr>
        <p:sp>
          <p:nvSpPr>
            <p:cNvPr id="18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-79375" y="2765425"/>
            <a:ext cx="1906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2-2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64475" y="4354830"/>
            <a:ext cx="1906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2-3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00550" y="369084"/>
            <a:ext cx="170688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消费者分析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54979" y="4758663"/>
            <a:ext cx="352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米兰 昆德拉</a:t>
            </a:r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生活在别处</a:t>
            </a:r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527959" y="5969451"/>
            <a:ext cx="1497526" cy="31777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/>
            <a:r>
              <a:rPr lang="zh-CN" altLang="en-US" sz="14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数据来源：问卷</a:t>
            </a:r>
            <a:endParaRPr lang="zh-CN" altLang="en-US" sz="1465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183188" y="5969725"/>
            <a:ext cx="49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49739" y="1332490"/>
            <a:ext cx="6364520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2-4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：熬夜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后的护肤方式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5536565" y="1856105"/>
          <a:ext cx="3472180" cy="2529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711825" y="4904105"/>
            <a:ext cx="3471545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结论二：熬夜后很多人选择用面膜，受众需求很大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706120" y="1667510"/>
          <a:ext cx="3694430" cy="271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340429" y="1332182"/>
            <a:ext cx="3893814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2-3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：购买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面膜的影响因素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54710" y="4904105"/>
            <a:ext cx="3546475" cy="10515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结论一：消费者倾向于接受朋友推荐，这与京润珍珠注重分享和互动一致，可以着重培养消费者用后的分享习惯。</a:t>
            </a:r>
            <a:endParaRPr lang="zh-CN" altLang="en-US" sz="1400" dirty="0">
              <a:ln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淘宝店chenying0907 23"/>
          <p:cNvGrpSpPr/>
          <p:nvPr/>
        </p:nvGrpSpPr>
        <p:grpSpPr>
          <a:xfrm>
            <a:off x="3831871" y="329613"/>
            <a:ext cx="539903" cy="511267"/>
            <a:chOff x="4797425" y="2112963"/>
            <a:chExt cx="2605088" cy="2632075"/>
          </a:xfrm>
        </p:grpSpPr>
        <p:sp>
          <p:nvSpPr>
            <p:cNvPr id="15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711825" y="4904105"/>
            <a:ext cx="3471363" cy="7005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endParaRPr lang="zh-CN" altLang="en-US" sz="1400" dirty="0">
              <a:ln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8580" y="5576570"/>
            <a:ext cx="1906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1-1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图片 14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54" t="-1284" r="-7711"/>
          <a:stretch>
            <a:fillRect/>
          </a:stretch>
        </p:blipFill>
        <p:spPr>
          <a:xfrm rot="9263584">
            <a:off x="2365444" y="1528807"/>
            <a:ext cx="1271988" cy="940245"/>
          </a:xfrm>
          <a:prstGeom prst="rect">
            <a:avLst/>
          </a:prstGeom>
        </p:spPr>
      </p:pic>
      <p:pic>
        <p:nvPicPr>
          <p:cNvPr id="149" name="图片 1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54" t="-1284" r="-7711"/>
          <a:stretch>
            <a:fillRect/>
          </a:stretch>
        </p:blipFill>
        <p:spPr>
          <a:xfrm rot="358673">
            <a:off x="2944495" y="4311015"/>
            <a:ext cx="924560" cy="669290"/>
          </a:xfrm>
          <a:prstGeom prst="rect">
            <a:avLst/>
          </a:prstGeom>
        </p:spPr>
      </p:pic>
      <p:pic>
        <p:nvPicPr>
          <p:cNvPr id="148" name="图片 14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54" t="-1284" r="-7711"/>
          <a:stretch>
            <a:fillRect/>
          </a:stretch>
        </p:blipFill>
        <p:spPr>
          <a:xfrm rot="358673">
            <a:off x="5960110" y="4405630"/>
            <a:ext cx="857250" cy="633730"/>
          </a:xfrm>
          <a:prstGeom prst="rect">
            <a:avLst/>
          </a:prstGeom>
        </p:spPr>
      </p:pic>
      <p:pic>
        <p:nvPicPr>
          <p:cNvPr id="147" name="图片 14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54" t="-1284" r="-7711"/>
          <a:stretch>
            <a:fillRect/>
          </a:stretch>
        </p:blipFill>
        <p:spPr>
          <a:xfrm rot="11042658">
            <a:off x="5561965" y="1543685"/>
            <a:ext cx="1130935" cy="9067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82631" y="369084"/>
            <a:ext cx="2210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spc="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SWOT</a:t>
            </a:r>
            <a:r>
              <a:rPr lang="zh-CN" altLang="en-US" sz="2400" b="1" spc="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400" b="1" spc="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056890" y="1834515"/>
            <a:ext cx="3406140" cy="2658745"/>
          </a:xfrm>
          <a:prstGeom prst="ellipse">
            <a:avLst/>
          </a:prstGeom>
          <a:noFill/>
          <a:ln>
            <a:solidFill>
              <a:srgbClr val="B8A78D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153" name="淘宝店chenying0907 152"/>
          <p:cNvGrpSpPr/>
          <p:nvPr/>
        </p:nvGrpSpPr>
        <p:grpSpPr>
          <a:xfrm>
            <a:off x="3350260" y="1669415"/>
            <a:ext cx="2605405" cy="2582545"/>
            <a:chOff x="4455719" y="2059873"/>
            <a:chExt cx="2630882" cy="2824322"/>
          </a:xfrm>
        </p:grpSpPr>
        <p:grpSp>
          <p:nvGrpSpPr>
            <p:cNvPr id="151" name="淘宝店chenying0907 150"/>
            <p:cNvGrpSpPr/>
            <p:nvPr/>
          </p:nvGrpSpPr>
          <p:grpSpPr>
            <a:xfrm>
              <a:off x="4455719" y="2059873"/>
              <a:ext cx="2630882" cy="2730031"/>
              <a:chOff x="4769971" y="2303866"/>
              <a:chExt cx="2002377" cy="2077842"/>
            </a:xfrm>
          </p:grpSpPr>
          <p:pic>
            <p:nvPicPr>
              <p:cNvPr id="146" name="图片 14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054" t="-1284" r="-7711"/>
              <a:stretch>
                <a:fillRect/>
              </a:stretch>
            </p:blipFill>
            <p:spPr>
              <a:xfrm>
                <a:off x="4769971" y="2916178"/>
                <a:ext cx="1982607" cy="1465530"/>
              </a:xfrm>
              <a:prstGeom prst="rect">
                <a:avLst/>
              </a:prstGeom>
            </p:spPr>
          </p:pic>
          <p:pic>
            <p:nvPicPr>
              <p:cNvPr id="145" name="图片 14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054" t="-1284" r="-7711"/>
              <a:stretch>
                <a:fillRect/>
              </a:stretch>
            </p:blipFill>
            <p:spPr>
              <a:xfrm rot="14488299">
                <a:off x="5048279" y="2562404"/>
                <a:ext cx="1982607" cy="1465530"/>
              </a:xfrm>
              <a:prstGeom prst="rect">
                <a:avLst/>
              </a:prstGeom>
            </p:spPr>
          </p:pic>
          <p:sp>
            <p:nvSpPr>
              <p:cNvPr id="51" name="椭圆 50"/>
              <p:cNvSpPr/>
              <p:nvPr/>
            </p:nvSpPr>
            <p:spPr>
              <a:xfrm>
                <a:off x="5263367" y="2928611"/>
                <a:ext cx="1179563" cy="1066083"/>
              </a:xfrm>
              <a:prstGeom prst="ellipse">
                <a:avLst/>
              </a:prstGeom>
              <a:solidFill>
                <a:srgbClr val="DDCCA4"/>
              </a:solidFill>
              <a:ln w="76200">
                <a:solidFill>
                  <a:srgbClr val="B8A78D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20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5131039" y="3320604"/>
              <a:ext cx="1496695" cy="633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</a:t>
              </a:r>
              <a:endParaRPr lang="en-US" altLang="zh-CN" sz="32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淘宝店chenying0907 52"/>
            <p:cNvGrpSpPr/>
            <p:nvPr/>
          </p:nvGrpSpPr>
          <p:grpSpPr>
            <a:xfrm>
              <a:off x="4708136" y="2567420"/>
              <a:ext cx="2287892" cy="2316775"/>
              <a:chOff x="4577371" y="1550672"/>
              <a:chExt cx="2737829" cy="2772394"/>
            </a:xfrm>
          </p:grpSpPr>
          <p:cxnSp>
            <p:nvCxnSpPr>
              <p:cNvPr id="54" name="直接箭头连接符 53"/>
              <p:cNvCxnSpPr/>
              <p:nvPr/>
            </p:nvCxnSpPr>
            <p:spPr>
              <a:xfrm flipV="1">
                <a:off x="6524177" y="1550672"/>
                <a:ext cx="791023" cy="800771"/>
              </a:xfrm>
              <a:prstGeom prst="straightConnector1">
                <a:avLst/>
              </a:prstGeom>
              <a:ln>
                <a:solidFill>
                  <a:srgbClr val="DDCCA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/>
              <p:cNvCxnSpPr/>
              <p:nvPr/>
            </p:nvCxnSpPr>
            <p:spPr>
              <a:xfrm flipH="1" flipV="1">
                <a:off x="6524177" y="3498273"/>
                <a:ext cx="769834" cy="824793"/>
              </a:xfrm>
              <a:prstGeom prst="straightConnector1">
                <a:avLst/>
              </a:prstGeom>
              <a:ln>
                <a:solidFill>
                  <a:srgbClr val="DDCCA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/>
              <p:cNvCxnSpPr/>
              <p:nvPr/>
            </p:nvCxnSpPr>
            <p:spPr>
              <a:xfrm flipH="1" flipV="1">
                <a:off x="4577371" y="1550672"/>
                <a:ext cx="799977" cy="800771"/>
              </a:xfrm>
              <a:prstGeom prst="straightConnector1">
                <a:avLst/>
              </a:prstGeom>
              <a:ln>
                <a:solidFill>
                  <a:srgbClr val="DDCCA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/>
              <p:cNvCxnSpPr/>
              <p:nvPr/>
            </p:nvCxnSpPr>
            <p:spPr>
              <a:xfrm flipV="1">
                <a:off x="4587830" y="3498272"/>
                <a:ext cx="789518" cy="824794"/>
              </a:xfrm>
              <a:prstGeom prst="straightConnector1">
                <a:avLst/>
              </a:prstGeom>
              <a:ln>
                <a:solidFill>
                  <a:srgbClr val="DDCCA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淘宝店chenying0907 120"/>
          <p:cNvGrpSpPr/>
          <p:nvPr/>
        </p:nvGrpSpPr>
        <p:grpSpPr>
          <a:xfrm>
            <a:off x="299700" y="1382950"/>
            <a:ext cx="3582035" cy="1097280"/>
            <a:chOff x="1074965" y="1621524"/>
            <a:chExt cx="3582035" cy="1097280"/>
          </a:xfrm>
        </p:grpSpPr>
        <p:sp>
          <p:nvSpPr>
            <p:cNvPr id="125" name="椭圆 124"/>
            <p:cNvSpPr/>
            <p:nvPr/>
          </p:nvSpPr>
          <p:spPr>
            <a:xfrm>
              <a:off x="3832135" y="1770114"/>
              <a:ext cx="824865" cy="836930"/>
            </a:xfrm>
            <a:prstGeom prst="ellipse">
              <a:avLst/>
            </a:prstGeom>
            <a:solidFill>
              <a:srgbClr val="DDCCA4"/>
            </a:solidFill>
            <a:ln w="76200">
              <a:solidFill>
                <a:srgbClr val="B8A78D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200" dirty="0">
                <a:ea typeface="微软雅黑" panose="020B0503020204020204" pitchFamily="34" charset="-122"/>
              </a:endParaRPr>
            </a:p>
          </p:txBody>
        </p:sp>
        <p:sp>
          <p:nvSpPr>
            <p:cNvPr id="124" name="淘宝店chenying0907 123"/>
            <p:cNvSpPr/>
            <p:nvPr/>
          </p:nvSpPr>
          <p:spPr>
            <a:xfrm>
              <a:off x="1074965" y="1621524"/>
              <a:ext cx="2668905" cy="1097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indent="0" fontAlgn="auto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京润珍珠有着自己的原始生产方式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 fontAlgn="auto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产品自身纯天然，不含化学物质。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 fontAlgn="auto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熬夜面膜包装个性化强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200" kern="0" dirty="0">
                <a:solidFill>
                  <a:srgbClr val="DDCCA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0" name="淘宝店chenying0907 129"/>
          <p:cNvSpPr/>
          <p:nvPr/>
        </p:nvSpPr>
        <p:spPr>
          <a:xfrm>
            <a:off x="521335" y="4069080"/>
            <a:ext cx="23907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面膜市场竞争激烈，其他国家面膜强势进入中国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淘宝店chenying0907 132"/>
          <p:cNvGrpSpPr/>
          <p:nvPr/>
        </p:nvGrpSpPr>
        <p:grpSpPr>
          <a:xfrm>
            <a:off x="5637314" y="1358626"/>
            <a:ext cx="3826234" cy="1463040"/>
            <a:chOff x="6752304" y="1720390"/>
            <a:chExt cx="3826234" cy="1463040"/>
          </a:xfrm>
        </p:grpSpPr>
        <p:sp>
          <p:nvSpPr>
            <p:cNvPr id="137" name="椭圆 136"/>
            <p:cNvSpPr/>
            <p:nvPr/>
          </p:nvSpPr>
          <p:spPr>
            <a:xfrm>
              <a:off x="6752304" y="1853105"/>
              <a:ext cx="799465" cy="779780"/>
            </a:xfrm>
            <a:prstGeom prst="ellipse">
              <a:avLst/>
            </a:prstGeom>
            <a:solidFill>
              <a:srgbClr val="DDCCA4"/>
            </a:solidFill>
            <a:ln w="76200">
              <a:solidFill>
                <a:srgbClr val="B8A78D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200" dirty="0">
                <a:ea typeface="微软雅黑" panose="020B0503020204020204" pitchFamily="34" charset="-122"/>
              </a:endParaRPr>
            </a:p>
          </p:txBody>
        </p:sp>
        <p:sp>
          <p:nvSpPr>
            <p:cNvPr id="136" name="淘宝店chenying0907 135"/>
            <p:cNvSpPr/>
            <p:nvPr/>
          </p:nvSpPr>
          <p:spPr>
            <a:xfrm>
              <a:off x="7838580" y="1720390"/>
              <a:ext cx="2739958" cy="1463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indent="0" fontAlgn="auto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京润珍珠面膜市场基础过于薄弱，知名度低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 fontAlgn="auto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营销渠道较少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 fontAlgn="auto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媒体投放较少，品牌的曝光较少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200" kern="0" dirty="0">
                <a:solidFill>
                  <a:srgbClr val="DDCCA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2" name="淘宝店chenying0907 141"/>
          <p:cNvSpPr/>
          <p:nvPr/>
        </p:nvSpPr>
        <p:spPr>
          <a:xfrm>
            <a:off x="6668135" y="3940175"/>
            <a:ext cx="26003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面膜的利润空间大，熬夜面膜在市场上的竞争对手较少，所以珍珠姑娘熬夜的市场空间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较大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01364" y="1632252"/>
            <a:ext cx="603628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en-US" altLang="zh-CN" sz="3200" b="1" dirty="0" smtClean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729706" y="1609185"/>
            <a:ext cx="61468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en-US" altLang="zh-CN" sz="3200" b="1" dirty="0" smtClean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09924" y="3940222"/>
            <a:ext cx="686297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en-US" altLang="zh-CN" sz="3200" b="1" dirty="0" smtClean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953760" y="4243705"/>
            <a:ext cx="50927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en-US" altLang="zh-CN" sz="3200" b="1" dirty="0" smtClean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183188" y="5969725"/>
            <a:ext cx="4963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074015" y="3811190"/>
            <a:ext cx="824865" cy="836930"/>
          </a:xfrm>
          <a:prstGeom prst="ellipse">
            <a:avLst/>
          </a:prstGeom>
          <a:solidFill>
            <a:srgbClr val="DDCCA4"/>
          </a:solidFill>
          <a:ln w="76200">
            <a:solidFill>
              <a:srgbClr val="B8A78D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200" dirty="0"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00322" y="3940222"/>
            <a:ext cx="603628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en-US" altLang="zh-CN" sz="3200" b="1" dirty="0" smtClean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637510" y="3940095"/>
            <a:ext cx="824865" cy="836930"/>
          </a:xfrm>
          <a:prstGeom prst="ellipse">
            <a:avLst/>
          </a:prstGeom>
          <a:solidFill>
            <a:srgbClr val="DDCCA4"/>
          </a:solidFill>
          <a:ln w="76200">
            <a:solidFill>
              <a:srgbClr val="B8A78D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200" dirty="0"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45531" y="4082444"/>
            <a:ext cx="603628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22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en-US" altLang="zh-CN" sz="3200" b="1" dirty="0" smtClean="0">
              <a:solidFill>
                <a:srgbClr val="22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流程图: 可选过程 12"/>
          <p:cNvSpPr/>
          <p:nvPr/>
        </p:nvSpPr>
        <p:spPr>
          <a:xfrm>
            <a:off x="740410" y="5081905"/>
            <a:ext cx="2959735" cy="1160145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流程图: 可选过程 13"/>
          <p:cNvSpPr/>
          <p:nvPr/>
        </p:nvSpPr>
        <p:spPr>
          <a:xfrm>
            <a:off x="5211445" y="5081905"/>
            <a:ext cx="2959735" cy="1160145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3856355" y="5546725"/>
            <a:ext cx="1264285" cy="16954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淘宝店chenying0907 129"/>
          <p:cNvSpPr/>
          <p:nvPr/>
        </p:nvSpPr>
        <p:spPr>
          <a:xfrm>
            <a:off x="793115" y="5026660"/>
            <a:ext cx="2854960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结论：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优势：面膜成分天然健康，包装有趣好玩迎合消费者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劣势：市场基础薄弱，知名度不高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淘宝店chenying0907 129"/>
          <p:cNvSpPr/>
          <p:nvPr/>
        </p:nvSpPr>
        <p:spPr>
          <a:xfrm>
            <a:off x="5318125" y="5173980"/>
            <a:ext cx="2852420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利用自身优势扩大品牌影响力，推广产品自身优势，加大投资宣传品牌理念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淘宝店chenying0907 23"/>
          <p:cNvGrpSpPr/>
          <p:nvPr/>
        </p:nvGrpSpPr>
        <p:grpSpPr>
          <a:xfrm>
            <a:off x="3831871" y="329613"/>
            <a:ext cx="539903" cy="511267"/>
            <a:chOff x="4797425" y="2112963"/>
            <a:chExt cx="2605088" cy="2632075"/>
          </a:xfrm>
        </p:grpSpPr>
        <p:sp>
          <p:nvSpPr>
            <p:cNvPr id="44" name="Freeform 9"/>
            <p:cNvSpPr/>
            <p:nvPr/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4" tIns="45717" rIns="91434" bIns="45717" numCol="1" anchor="ctr" anchorCtr="0" compatLnSpc="1"/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10"/>
            <p:cNvSpPr>
              <a:spLocks noEditPoints="1"/>
            </p:cNvSpPr>
            <p:nvPr/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6" name="Freeform 11"/>
            <p:cNvSpPr>
              <a:spLocks noEditPoints="1"/>
            </p:cNvSpPr>
            <p:nvPr/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6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</p:bldLst>
  </p:timing>
</p:sld>
</file>

<file path=ppt/tags/tag1.xml><?xml version="1.0" encoding="utf-8"?>
<p:tagLst xmlns:p="http://schemas.openxmlformats.org/presentationml/2006/main">
  <p:tag name="KSO_WM_TAG_VERSION" val="1.0"/>
  <p:tag name="KSO_WM_TEMPLATE_CATEGORY" val="diagram"/>
  <p:tag name="KSO_WM_TEMPLATE_INDEX" val="26"/>
  <p:tag name="KSO_WM_UNIT_TYPE" val="m_h_f"/>
  <p:tag name="KSO_WM_UNIT_INDEX" val="1_1_1"/>
  <p:tag name="KSO_WM_UNIT_ID" val="259*m_h_f*1_1_1"/>
  <p:tag name="KSO_WM_UNIT_CLEAR" val="1"/>
  <p:tag name="KSO_WM_UNIT_LAYERLEVEL" val="1_1_1"/>
  <p:tag name="KSO_WM_UNIT_VALUE" val="12"/>
  <p:tag name="KSO_WM_UNIT_HIGHLIGHT" val="0"/>
  <p:tag name="KSO_WM_UNIT_COMPATIBLE" val="0"/>
  <p:tag name="KSO_WM_BEAUTIFY_FLAG" val="#wm#"/>
  <p:tag name="KSO_WM_UNIT_PRESET_TEXT_INDEX" val="4"/>
  <p:tag name="KSO_WM_UNIT_PRESET_TEXT_LEN" val="12"/>
  <p:tag name="KSO_WM_DIAGRAM_GROUP_CODE" val="m1-1"/>
  <p:tag name="KSO_WM_UNIT_USESOURCEFORMAT_APPLY" val="0"/>
</p:tagLst>
</file>

<file path=ppt/tags/tag2.xml><?xml version="1.0" encoding="utf-8"?>
<p:tagLst xmlns:p="http://schemas.openxmlformats.org/presentationml/2006/main">
  <p:tag name="KSO_WM_TAG_VERSION" val="1.0"/>
  <p:tag name="KSO_WM_TEMPLATE_CATEGORY" val="diagram"/>
  <p:tag name="KSO_WM_TEMPLATE_INDEX" val="26"/>
  <p:tag name="KSO_WM_UNIT_TYPE" val="m_h_f"/>
  <p:tag name="KSO_WM_UNIT_INDEX" val="1_2_1"/>
  <p:tag name="KSO_WM_UNIT_ID" val="259*m_h_f*1_2_1"/>
  <p:tag name="KSO_WM_UNIT_CLEAR" val="1"/>
  <p:tag name="KSO_WM_UNIT_LAYERLEVEL" val="1_1_1"/>
  <p:tag name="KSO_WM_UNIT_VALUE" val="12"/>
  <p:tag name="KSO_WM_UNIT_HIGHLIGHT" val="0"/>
  <p:tag name="KSO_WM_UNIT_COMPATIBLE" val="0"/>
  <p:tag name="KSO_WM_BEAUTIFY_FLAG" val="#wm#"/>
  <p:tag name="KSO_WM_UNIT_PRESET_TEXT_INDEX" val="4"/>
  <p:tag name="KSO_WM_UNIT_PRESET_TEXT_LEN" val="12"/>
  <p:tag name="KSO_WM_DIAGRAM_GROUP_CODE" val="m1-1"/>
  <p:tag name="KSO_WM_UNIT_USESOURCEFORMAT_APPLY" val="0"/>
</p:tagLst>
</file>

<file path=ppt/tags/tag3.xml><?xml version="1.0" encoding="utf-8"?>
<p:tagLst xmlns:p="http://schemas.openxmlformats.org/presentationml/2006/main">
  <p:tag name="KSO_WM_TAG_VERSION" val="1.0"/>
  <p:tag name="KSO_WM_TEMPLATE_CATEGORY" val="diagram"/>
  <p:tag name="KSO_WM_TEMPLATE_INDEX" val="26"/>
  <p:tag name="KSO_WM_UNIT_TYPE" val="m_h_f"/>
  <p:tag name="KSO_WM_UNIT_INDEX" val="1_3_1"/>
  <p:tag name="KSO_WM_UNIT_ID" val="259*m_h_f*1_3_1"/>
  <p:tag name="KSO_WM_UNIT_CLEAR" val="1"/>
  <p:tag name="KSO_WM_UNIT_LAYERLEVEL" val="1_1_1"/>
  <p:tag name="KSO_WM_UNIT_VALUE" val="12"/>
  <p:tag name="KSO_WM_UNIT_HIGHLIGHT" val="0"/>
  <p:tag name="KSO_WM_UNIT_COMPATIBLE" val="0"/>
  <p:tag name="KSO_WM_BEAUTIFY_FLAG" val="#wm#"/>
  <p:tag name="KSO_WM_UNIT_PRESET_TEXT_INDEX" val="4"/>
  <p:tag name="KSO_WM_UNIT_PRESET_TEXT_LEN" val="12"/>
  <p:tag name="KSO_WM_DIAGRAM_GROUP_CODE" val="m1-1"/>
  <p:tag name="KSO_WM_UNIT_USESOURCEFORMAT_APPLY" val="0"/>
</p:tagLst>
</file>

<file path=ppt/theme/theme1.xml><?xml version="1.0" encoding="utf-8"?>
<a:theme xmlns:a="http://schemas.openxmlformats.org/drawingml/2006/main" name="微软雅黑">
  <a:themeElements>
    <a:clrScheme name="2色 深底 如果你跟我一样偏爱复古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FCDC"/>
      </a:accent1>
      <a:accent2>
        <a:srgbClr val="22315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>
            <a:latin typeface="微软雅黑 Light" panose="020B0502040204020203" pitchFamily="34" charset="-122"/>
            <a:ea typeface="微软雅黑 Light" panose="020B0502040204020203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4541</Words>
  <Application>WPS 演示</Application>
  <PresentationFormat>自定义</PresentationFormat>
  <Paragraphs>682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Arial</vt:lpstr>
      <vt:lpstr>宋体</vt:lpstr>
      <vt:lpstr>Wingdings</vt:lpstr>
      <vt:lpstr>微软雅黑 Light</vt:lpstr>
      <vt:lpstr>微软雅黑</vt:lpstr>
      <vt:lpstr>黑体</vt:lpstr>
      <vt:lpstr>方正清刻本悦宋简体</vt:lpstr>
      <vt:lpstr>Times New Roman</vt:lpstr>
      <vt:lpstr>Calibri</vt:lpstr>
      <vt:lpstr>Arial Unicode MS</vt:lpstr>
      <vt:lpstr>Tahoma</vt:lpstr>
      <vt:lpstr>Wingdings</vt:lpstr>
      <vt:lpstr>Vivaldi</vt:lpstr>
      <vt:lpstr>Mongolian Baiti</vt:lpstr>
      <vt:lpstr>微软雅黑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liao</cp:lastModifiedBy>
  <cp:revision>67</cp:revision>
  <dcterms:created xsi:type="dcterms:W3CDTF">2015-04-12T03:43:00Z</dcterms:created>
  <dcterms:modified xsi:type="dcterms:W3CDTF">2017-07-08T07:31:58Z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2052-10.1.0.6638</vt:lpwstr>
  </property>
</Properties>
</file>